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036BD"/>
    <a:srgbClr val="00C201"/>
    <a:srgbClr val="DDD203"/>
    <a:srgbClr val="00F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35"/>
    <p:restoredTop sz="91466"/>
  </p:normalViewPr>
  <p:slideViewPr>
    <p:cSldViewPr snapToGrid="0" snapToObjects="1">
      <p:cViewPr varScale="1">
        <p:scale>
          <a:sx n="142" d="100"/>
          <a:sy n="142" d="100"/>
        </p:scale>
        <p:origin x="6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8C0E-6832-074D-BBD9-5F4E4085A201}" type="datetimeFigureOut">
              <a:rPr lang="en-US" smtClean="0"/>
              <a:t>1/28/21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524DA-5233-E047-818D-2F715EAA0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5DEA3-5ADD-1946-B2F9-982EF2A509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ple Chancery" panose="03020702040506060504" pitchFamily="66" charset="-79"/>
                <a:cs typeface="Apple Chancery" panose="03020702040506060504" pitchFamily="66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176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24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FF0000"/>
          </a:solidFill>
          <a:latin typeface="Apple Chancery" panose="03020702040506060504" pitchFamily="66" charset="-79"/>
          <a:ea typeface="+mj-ea"/>
          <a:cs typeface="Apple Chancery" panose="03020702040506060504" pitchFamily="66" charset="-79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19.emf"/><Relationship Id="rId1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6.e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21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8.emf"/><Relationship Id="rId5" Type="http://schemas.openxmlformats.org/officeDocument/2006/relationships/image" Target="../media/image15.emf"/><Relationship Id="rId15" Type="http://schemas.openxmlformats.org/officeDocument/2006/relationships/image" Target="../media/image20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17.emf"/><Relationship Id="rId1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2.png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png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2.png"/><Relationship Id="rId7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9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e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announcements</a:t>
            </a:r>
          </a:p>
        </p:txBody>
      </p:sp>
    </p:spTree>
    <p:extLst>
      <p:ext uri="{BB962C8B-B14F-4D97-AF65-F5344CB8AC3E}">
        <p14:creationId xmlns:p14="http://schemas.microsoft.com/office/powerpoint/2010/main" val="246784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42900" y="595216"/>
            <a:ext cx="8458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6.) Assuming we know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wave velocity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(this would normally be given), we can write: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2900" y="2940899"/>
            <a:ext cx="815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7.)  So let</a:t>
            </a:r>
            <a:r>
              <a:rPr lang="ja-JP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s say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wave velocity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is 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3 m/s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and the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length of the rope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is 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2 meters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  That means: 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003473"/>
              </p:ext>
            </p:extLst>
          </p:nvPr>
        </p:nvGraphicFramePr>
        <p:xfrm>
          <a:off x="3332735" y="1303102"/>
          <a:ext cx="1570038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Equation" r:id="rId3" imgW="914400" imgH="863600" progId="Equation.DSMT4">
                  <p:embed/>
                </p:oleObj>
              </mc:Choice>
              <mc:Fallback>
                <p:oleObj name="Equation" r:id="rId3" imgW="914400" imgH="863600" progId="Equation.DSMT4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2735" y="1303102"/>
                        <a:ext cx="1570038" cy="148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929615"/>
              </p:ext>
            </p:extLst>
          </p:nvPr>
        </p:nvGraphicFramePr>
        <p:xfrm>
          <a:off x="1904779" y="3805444"/>
          <a:ext cx="5995988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name="Equation" r:id="rId5" imgW="3492500" imgH="1104900" progId="Equation.DSMT4">
                  <p:embed/>
                </p:oleObj>
              </mc:Choice>
              <mc:Fallback>
                <p:oleObj name="Equation" r:id="rId5" imgW="3492500" imgH="1104900" progId="Equation.DSMT4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4779" y="3805444"/>
                        <a:ext cx="5995988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C54F78C-4E8F-3C49-A015-D0496BCE171C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10.)</a:t>
            </a:r>
          </a:p>
        </p:txBody>
      </p:sp>
    </p:spTree>
    <p:extLst>
      <p:ext uri="{BB962C8B-B14F-4D97-AF65-F5344CB8AC3E}">
        <p14:creationId xmlns:p14="http://schemas.microsoft.com/office/powerpoint/2010/main" val="11835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10839" y="538418"/>
            <a:ext cx="86669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8.)  Apparently,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if we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jiggle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the rope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at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.75 Hz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we will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get a standing wave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on the rope that, over time, looks like: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204852" y="1370841"/>
            <a:ext cx="7866063" cy="1676400"/>
            <a:chOff x="2895600" y="2743199"/>
            <a:chExt cx="4648200" cy="990600"/>
          </a:xfrm>
        </p:grpSpPr>
        <p:grpSp>
          <p:nvGrpSpPr>
            <p:cNvPr id="6" name="Group 115"/>
            <p:cNvGrpSpPr>
              <a:grpSpLocks/>
            </p:cNvGrpSpPr>
            <p:nvPr/>
          </p:nvGrpSpPr>
          <p:grpSpPr bwMode="auto">
            <a:xfrm>
              <a:off x="3200400" y="2743199"/>
              <a:ext cx="4343400" cy="990600"/>
              <a:chOff x="762000" y="5562600"/>
              <a:chExt cx="4343400" cy="990600"/>
            </a:xfrm>
          </p:grpSpPr>
          <p:pic>
            <p:nvPicPr>
              <p:cNvPr id="27" name="Picture 26" descr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62000" y="5715000"/>
                <a:ext cx="4038600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2133600" y="5562600"/>
                <a:ext cx="2971800" cy="990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" name="Group 39"/>
            <p:cNvGrpSpPr>
              <a:grpSpLocks/>
            </p:cNvGrpSpPr>
            <p:nvPr/>
          </p:nvGrpSpPr>
          <p:grpSpPr bwMode="auto">
            <a:xfrm>
              <a:off x="2895600" y="3200401"/>
              <a:ext cx="305594" cy="305594"/>
              <a:chOff x="457200" y="5029200"/>
              <a:chExt cx="305594" cy="305594"/>
            </a:xfrm>
          </p:grpSpPr>
          <p:cxnSp>
            <p:nvCxnSpPr>
              <p:cNvPr id="18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457200" y="5029200"/>
                <a:ext cx="304800" cy="15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609600" y="5181600"/>
                <a:ext cx="304800" cy="15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572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5334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6096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6"/>
              <p:cNvCxnSpPr>
                <a:cxnSpLocks noChangeShapeType="1"/>
              </p:cNvCxnSpPr>
              <p:nvPr/>
            </p:nvCxnSpPr>
            <p:spPr bwMode="auto">
              <a:xfrm rot="5400000">
                <a:off x="6858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7"/>
              <p:cNvCxnSpPr>
                <a:cxnSpLocks noChangeShapeType="1"/>
              </p:cNvCxnSpPr>
              <p:nvPr/>
            </p:nvCxnSpPr>
            <p:spPr bwMode="auto">
              <a:xfrm rot="5400000">
                <a:off x="685800" y="51054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8"/>
              <p:cNvCxnSpPr>
                <a:cxnSpLocks noChangeShapeType="1"/>
              </p:cNvCxnSpPr>
              <p:nvPr/>
            </p:nvCxnSpPr>
            <p:spPr bwMode="auto">
              <a:xfrm rot="5400000">
                <a:off x="685800" y="51816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Straight Connector 29"/>
              <p:cNvCxnSpPr>
                <a:cxnSpLocks noChangeShapeType="1"/>
              </p:cNvCxnSpPr>
              <p:nvPr/>
            </p:nvCxnSpPr>
            <p:spPr bwMode="auto">
              <a:xfrm rot="5400000">
                <a:off x="685800" y="52578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" name="Group 40"/>
            <p:cNvGrpSpPr>
              <a:grpSpLocks/>
            </p:cNvGrpSpPr>
            <p:nvPr/>
          </p:nvGrpSpPr>
          <p:grpSpPr bwMode="auto">
            <a:xfrm flipH="1">
              <a:off x="4571206" y="3200400"/>
              <a:ext cx="305594" cy="305594"/>
              <a:chOff x="457200" y="5029200"/>
              <a:chExt cx="305594" cy="305594"/>
            </a:xfrm>
          </p:grpSpPr>
          <p:cxnSp>
            <p:nvCxnSpPr>
              <p:cNvPr id="9" name="Straight Connector 11"/>
              <p:cNvCxnSpPr>
                <a:cxnSpLocks noChangeShapeType="1"/>
              </p:cNvCxnSpPr>
              <p:nvPr/>
            </p:nvCxnSpPr>
            <p:spPr bwMode="auto">
              <a:xfrm>
                <a:off x="457200" y="5029200"/>
                <a:ext cx="304800" cy="15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Straight Connector 12"/>
              <p:cNvCxnSpPr>
                <a:cxnSpLocks noChangeShapeType="1"/>
              </p:cNvCxnSpPr>
              <p:nvPr/>
            </p:nvCxnSpPr>
            <p:spPr bwMode="auto">
              <a:xfrm rot="5400000">
                <a:off x="609600" y="5181600"/>
                <a:ext cx="304800" cy="15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Straight Connector 13"/>
              <p:cNvCxnSpPr>
                <a:cxnSpLocks noChangeShapeType="1"/>
              </p:cNvCxnSpPr>
              <p:nvPr/>
            </p:nvCxnSpPr>
            <p:spPr bwMode="auto">
              <a:xfrm rot="5400000">
                <a:off x="4572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Straight Connector 14"/>
              <p:cNvCxnSpPr>
                <a:cxnSpLocks noChangeShapeType="1"/>
              </p:cNvCxnSpPr>
              <p:nvPr/>
            </p:nvCxnSpPr>
            <p:spPr bwMode="auto">
              <a:xfrm rot="5400000">
                <a:off x="5334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6096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6858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685800" y="51054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85800" y="51816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685800" y="52578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9" name="Freeform 35"/>
          <p:cNvSpPr>
            <a:spLocks noChangeArrowheads="1"/>
          </p:cNvSpPr>
          <p:nvPr/>
        </p:nvSpPr>
        <p:spPr bwMode="auto">
          <a:xfrm flipV="1">
            <a:off x="2738252" y="2170941"/>
            <a:ext cx="2311400" cy="114300"/>
          </a:xfrm>
          <a:custGeom>
            <a:avLst/>
            <a:gdLst>
              <a:gd name="T0" fmla="*/ 0 w 2311400"/>
              <a:gd name="T1" fmla="*/ 26527 h 494771"/>
              <a:gd name="T2" fmla="*/ 304800 w 2311400"/>
              <a:gd name="T3" fmla="*/ 16143 h 494771"/>
              <a:gd name="T4" fmla="*/ 565150 w 2311400"/>
              <a:gd name="T5" fmla="*/ 8143 h 494771"/>
              <a:gd name="T6" fmla="*/ 885825 w 2311400"/>
              <a:gd name="T7" fmla="*/ 2014 h 494771"/>
              <a:gd name="T8" fmla="*/ 1127125 w 2311400"/>
              <a:gd name="T9" fmla="*/ 142 h 494771"/>
              <a:gd name="T10" fmla="*/ 1371600 w 2311400"/>
              <a:gd name="T11" fmla="*/ 1163 h 494771"/>
              <a:gd name="T12" fmla="*/ 1657350 w 2311400"/>
              <a:gd name="T13" fmla="*/ 5759 h 494771"/>
              <a:gd name="T14" fmla="*/ 1987550 w 2311400"/>
              <a:gd name="T15" fmla="*/ 14611 h 494771"/>
              <a:gd name="T16" fmla="*/ 2311400 w 2311400"/>
              <a:gd name="T17" fmla="*/ 25847 h 4947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11400"/>
              <a:gd name="T28" fmla="*/ 0 h 494771"/>
              <a:gd name="T29" fmla="*/ 2311400 w 2311400"/>
              <a:gd name="T30" fmla="*/ 494771 h 4947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11400" h="494771">
                <a:moveTo>
                  <a:pt x="0" y="494771"/>
                </a:moveTo>
                <a:cubicBezTo>
                  <a:pt x="105304" y="426508"/>
                  <a:pt x="210608" y="358246"/>
                  <a:pt x="304800" y="301096"/>
                </a:cubicBezTo>
                <a:cubicBezTo>
                  <a:pt x="398992" y="243946"/>
                  <a:pt x="468313" y="195792"/>
                  <a:pt x="565150" y="151871"/>
                </a:cubicBezTo>
                <a:cubicBezTo>
                  <a:pt x="661988" y="107950"/>
                  <a:pt x="792163" y="62442"/>
                  <a:pt x="885825" y="37571"/>
                </a:cubicBezTo>
                <a:cubicBezTo>
                  <a:pt x="979487" y="12700"/>
                  <a:pt x="1046163" y="5292"/>
                  <a:pt x="1127125" y="2646"/>
                </a:cubicBezTo>
                <a:cubicBezTo>
                  <a:pt x="1208087" y="0"/>
                  <a:pt x="1283229" y="4233"/>
                  <a:pt x="1371600" y="21696"/>
                </a:cubicBezTo>
                <a:cubicBezTo>
                  <a:pt x="1459971" y="39159"/>
                  <a:pt x="1554692" y="65617"/>
                  <a:pt x="1657350" y="107421"/>
                </a:cubicBezTo>
                <a:cubicBezTo>
                  <a:pt x="1760008" y="149225"/>
                  <a:pt x="1878542" y="210079"/>
                  <a:pt x="1987550" y="272521"/>
                </a:cubicBezTo>
                <a:cubicBezTo>
                  <a:pt x="2096558" y="334963"/>
                  <a:pt x="2311400" y="482071"/>
                  <a:pt x="2311400" y="4820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37"/>
          <p:cNvSpPr>
            <a:spLocks noChangeArrowheads="1"/>
          </p:cNvSpPr>
          <p:nvPr/>
        </p:nvSpPr>
        <p:spPr bwMode="auto">
          <a:xfrm>
            <a:off x="2738252" y="1828041"/>
            <a:ext cx="2311400" cy="342900"/>
          </a:xfrm>
          <a:custGeom>
            <a:avLst/>
            <a:gdLst>
              <a:gd name="T0" fmla="*/ 0 w 2311400"/>
              <a:gd name="T1" fmla="*/ 237280 h 494771"/>
              <a:gd name="T2" fmla="*/ 304800 w 2311400"/>
              <a:gd name="T3" fmla="*/ 144398 h 494771"/>
              <a:gd name="T4" fmla="*/ 565150 w 2311400"/>
              <a:gd name="T5" fmla="*/ 72833 h 494771"/>
              <a:gd name="T6" fmla="*/ 885825 w 2311400"/>
              <a:gd name="T7" fmla="*/ 18018 h 494771"/>
              <a:gd name="T8" fmla="*/ 1127125 w 2311400"/>
              <a:gd name="T9" fmla="*/ 1269 h 494771"/>
              <a:gd name="T10" fmla="*/ 1371600 w 2311400"/>
              <a:gd name="T11" fmla="*/ 10405 h 494771"/>
              <a:gd name="T12" fmla="*/ 1657350 w 2311400"/>
              <a:gd name="T13" fmla="*/ 51516 h 494771"/>
              <a:gd name="T14" fmla="*/ 1987550 w 2311400"/>
              <a:gd name="T15" fmla="*/ 130694 h 494771"/>
              <a:gd name="T16" fmla="*/ 2311400 w 2311400"/>
              <a:gd name="T17" fmla="*/ 231189 h 4947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11400"/>
              <a:gd name="T28" fmla="*/ 0 h 494771"/>
              <a:gd name="T29" fmla="*/ 2311400 w 2311400"/>
              <a:gd name="T30" fmla="*/ 494771 h 4947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11400" h="494771">
                <a:moveTo>
                  <a:pt x="0" y="494771"/>
                </a:moveTo>
                <a:cubicBezTo>
                  <a:pt x="105304" y="426508"/>
                  <a:pt x="210608" y="358246"/>
                  <a:pt x="304800" y="301096"/>
                </a:cubicBezTo>
                <a:cubicBezTo>
                  <a:pt x="398992" y="243946"/>
                  <a:pt x="468313" y="195792"/>
                  <a:pt x="565150" y="151871"/>
                </a:cubicBezTo>
                <a:cubicBezTo>
                  <a:pt x="661988" y="107950"/>
                  <a:pt x="792163" y="62442"/>
                  <a:pt x="885825" y="37571"/>
                </a:cubicBezTo>
                <a:cubicBezTo>
                  <a:pt x="979487" y="12700"/>
                  <a:pt x="1046163" y="5292"/>
                  <a:pt x="1127125" y="2646"/>
                </a:cubicBezTo>
                <a:cubicBezTo>
                  <a:pt x="1208087" y="0"/>
                  <a:pt x="1283229" y="4233"/>
                  <a:pt x="1371600" y="21696"/>
                </a:cubicBezTo>
                <a:cubicBezTo>
                  <a:pt x="1459971" y="39159"/>
                  <a:pt x="1554692" y="65617"/>
                  <a:pt x="1657350" y="107421"/>
                </a:cubicBezTo>
                <a:cubicBezTo>
                  <a:pt x="1760008" y="149225"/>
                  <a:pt x="1878542" y="210079"/>
                  <a:pt x="1987550" y="272521"/>
                </a:cubicBezTo>
                <a:cubicBezTo>
                  <a:pt x="2096558" y="334963"/>
                  <a:pt x="2311400" y="482071"/>
                  <a:pt x="2311400" y="4820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38"/>
          <p:cNvSpPr>
            <a:spLocks noChangeArrowheads="1"/>
          </p:cNvSpPr>
          <p:nvPr/>
        </p:nvSpPr>
        <p:spPr bwMode="auto">
          <a:xfrm>
            <a:off x="2738252" y="1980441"/>
            <a:ext cx="2311400" cy="198438"/>
          </a:xfrm>
          <a:custGeom>
            <a:avLst/>
            <a:gdLst>
              <a:gd name="T0" fmla="*/ 0 w 2311400"/>
              <a:gd name="T1" fmla="*/ 79460 h 494771"/>
              <a:gd name="T2" fmla="*/ 304800 w 2311400"/>
              <a:gd name="T3" fmla="*/ 48356 h 494771"/>
              <a:gd name="T4" fmla="*/ 565150 w 2311400"/>
              <a:gd name="T5" fmla="*/ 24390 h 494771"/>
              <a:gd name="T6" fmla="*/ 885825 w 2311400"/>
              <a:gd name="T7" fmla="*/ 6034 h 494771"/>
              <a:gd name="T8" fmla="*/ 1127125 w 2311400"/>
              <a:gd name="T9" fmla="*/ 425 h 494771"/>
              <a:gd name="T10" fmla="*/ 1371600 w 2311400"/>
              <a:gd name="T11" fmla="*/ 3484 h 494771"/>
              <a:gd name="T12" fmla="*/ 1657350 w 2311400"/>
              <a:gd name="T13" fmla="*/ 17252 h 494771"/>
              <a:gd name="T14" fmla="*/ 1987550 w 2311400"/>
              <a:gd name="T15" fmla="*/ 43766 h 494771"/>
              <a:gd name="T16" fmla="*/ 2311400 w 2311400"/>
              <a:gd name="T17" fmla="*/ 77420 h 4947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11400"/>
              <a:gd name="T28" fmla="*/ 0 h 494771"/>
              <a:gd name="T29" fmla="*/ 2311400 w 2311400"/>
              <a:gd name="T30" fmla="*/ 494771 h 4947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11400" h="494771">
                <a:moveTo>
                  <a:pt x="0" y="494771"/>
                </a:moveTo>
                <a:cubicBezTo>
                  <a:pt x="105304" y="426508"/>
                  <a:pt x="210608" y="358246"/>
                  <a:pt x="304800" y="301096"/>
                </a:cubicBezTo>
                <a:cubicBezTo>
                  <a:pt x="398992" y="243946"/>
                  <a:pt x="468313" y="195792"/>
                  <a:pt x="565150" y="151871"/>
                </a:cubicBezTo>
                <a:cubicBezTo>
                  <a:pt x="661988" y="107950"/>
                  <a:pt x="792163" y="62442"/>
                  <a:pt x="885825" y="37571"/>
                </a:cubicBezTo>
                <a:cubicBezTo>
                  <a:pt x="979487" y="12700"/>
                  <a:pt x="1046163" y="5292"/>
                  <a:pt x="1127125" y="2646"/>
                </a:cubicBezTo>
                <a:cubicBezTo>
                  <a:pt x="1208087" y="0"/>
                  <a:pt x="1283229" y="4233"/>
                  <a:pt x="1371600" y="21696"/>
                </a:cubicBezTo>
                <a:cubicBezTo>
                  <a:pt x="1459971" y="39159"/>
                  <a:pt x="1554692" y="65617"/>
                  <a:pt x="1657350" y="107421"/>
                </a:cubicBezTo>
                <a:cubicBezTo>
                  <a:pt x="1760008" y="149225"/>
                  <a:pt x="1878542" y="210079"/>
                  <a:pt x="1987550" y="272521"/>
                </a:cubicBezTo>
                <a:cubicBezTo>
                  <a:pt x="2096558" y="334963"/>
                  <a:pt x="2311400" y="482071"/>
                  <a:pt x="2311400" y="4820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41"/>
          <p:cNvSpPr>
            <a:spLocks noChangeArrowheads="1"/>
          </p:cNvSpPr>
          <p:nvPr/>
        </p:nvSpPr>
        <p:spPr bwMode="auto">
          <a:xfrm flipV="1">
            <a:off x="2738252" y="2209041"/>
            <a:ext cx="2311400" cy="304800"/>
          </a:xfrm>
          <a:custGeom>
            <a:avLst/>
            <a:gdLst>
              <a:gd name="T0" fmla="*/ 0 w 2311400"/>
              <a:gd name="T1" fmla="*/ 187770 h 494771"/>
              <a:gd name="T2" fmla="*/ 304800 w 2311400"/>
              <a:gd name="T3" fmla="*/ 114269 h 494771"/>
              <a:gd name="T4" fmla="*/ 565150 w 2311400"/>
              <a:gd name="T5" fmla="*/ 57636 h 494771"/>
              <a:gd name="T6" fmla="*/ 885825 w 2311400"/>
              <a:gd name="T7" fmla="*/ 14258 h 494771"/>
              <a:gd name="T8" fmla="*/ 1127125 w 2311400"/>
              <a:gd name="T9" fmla="*/ 1004 h 494771"/>
              <a:gd name="T10" fmla="*/ 1371600 w 2311400"/>
              <a:gd name="T11" fmla="*/ 8234 h 494771"/>
              <a:gd name="T12" fmla="*/ 1657350 w 2311400"/>
              <a:gd name="T13" fmla="*/ 40767 h 494771"/>
              <a:gd name="T14" fmla="*/ 1987550 w 2311400"/>
              <a:gd name="T15" fmla="*/ 103424 h 494771"/>
              <a:gd name="T16" fmla="*/ 2311400 w 2311400"/>
              <a:gd name="T17" fmla="*/ 182950 h 4947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11400"/>
              <a:gd name="T28" fmla="*/ 0 h 494771"/>
              <a:gd name="T29" fmla="*/ 2311400 w 2311400"/>
              <a:gd name="T30" fmla="*/ 494771 h 4947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11400" h="494771">
                <a:moveTo>
                  <a:pt x="0" y="494771"/>
                </a:moveTo>
                <a:cubicBezTo>
                  <a:pt x="105304" y="426508"/>
                  <a:pt x="210608" y="358246"/>
                  <a:pt x="304800" y="301096"/>
                </a:cubicBezTo>
                <a:cubicBezTo>
                  <a:pt x="398992" y="243946"/>
                  <a:pt x="468313" y="195792"/>
                  <a:pt x="565150" y="151871"/>
                </a:cubicBezTo>
                <a:cubicBezTo>
                  <a:pt x="661988" y="107950"/>
                  <a:pt x="792163" y="62442"/>
                  <a:pt x="885825" y="37571"/>
                </a:cubicBezTo>
                <a:cubicBezTo>
                  <a:pt x="979487" y="12700"/>
                  <a:pt x="1046163" y="5292"/>
                  <a:pt x="1127125" y="2646"/>
                </a:cubicBezTo>
                <a:cubicBezTo>
                  <a:pt x="1208087" y="0"/>
                  <a:pt x="1283229" y="4233"/>
                  <a:pt x="1371600" y="21696"/>
                </a:cubicBezTo>
                <a:cubicBezTo>
                  <a:pt x="1459971" y="39159"/>
                  <a:pt x="1554692" y="65617"/>
                  <a:pt x="1657350" y="107421"/>
                </a:cubicBezTo>
                <a:cubicBezTo>
                  <a:pt x="1760008" y="149225"/>
                  <a:pt x="1878542" y="210079"/>
                  <a:pt x="1987550" y="272521"/>
                </a:cubicBezTo>
                <a:cubicBezTo>
                  <a:pt x="2096558" y="334963"/>
                  <a:pt x="2311400" y="482071"/>
                  <a:pt x="2311400" y="4820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42"/>
          <p:cNvSpPr>
            <a:spLocks noChangeArrowheads="1"/>
          </p:cNvSpPr>
          <p:nvPr/>
        </p:nvSpPr>
        <p:spPr bwMode="auto">
          <a:xfrm flipV="1">
            <a:off x="2738252" y="2209041"/>
            <a:ext cx="2311400" cy="457200"/>
          </a:xfrm>
          <a:custGeom>
            <a:avLst/>
            <a:gdLst>
              <a:gd name="T0" fmla="*/ 0 w 2311400"/>
              <a:gd name="T1" fmla="*/ 422482 h 494771"/>
              <a:gd name="T2" fmla="*/ 304800 w 2311400"/>
              <a:gd name="T3" fmla="*/ 257104 h 494771"/>
              <a:gd name="T4" fmla="*/ 565150 w 2311400"/>
              <a:gd name="T5" fmla="*/ 129682 h 494771"/>
              <a:gd name="T6" fmla="*/ 885825 w 2311400"/>
              <a:gd name="T7" fmla="*/ 32082 h 494771"/>
              <a:gd name="T8" fmla="*/ 1127125 w 2311400"/>
              <a:gd name="T9" fmla="*/ 2259 h 494771"/>
              <a:gd name="T10" fmla="*/ 1371600 w 2311400"/>
              <a:gd name="T11" fmla="*/ 18526 h 494771"/>
              <a:gd name="T12" fmla="*/ 1657350 w 2311400"/>
              <a:gd name="T13" fmla="*/ 91726 h 494771"/>
              <a:gd name="T14" fmla="*/ 1987550 w 2311400"/>
              <a:gd name="T15" fmla="*/ 232704 h 494771"/>
              <a:gd name="T16" fmla="*/ 2311400 w 2311400"/>
              <a:gd name="T17" fmla="*/ 411637 h 4947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11400"/>
              <a:gd name="T28" fmla="*/ 0 h 494771"/>
              <a:gd name="T29" fmla="*/ 2311400 w 2311400"/>
              <a:gd name="T30" fmla="*/ 494771 h 4947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11400" h="494771">
                <a:moveTo>
                  <a:pt x="0" y="494771"/>
                </a:moveTo>
                <a:cubicBezTo>
                  <a:pt x="105304" y="426508"/>
                  <a:pt x="210608" y="358246"/>
                  <a:pt x="304800" y="301096"/>
                </a:cubicBezTo>
                <a:cubicBezTo>
                  <a:pt x="398992" y="243946"/>
                  <a:pt x="468313" y="195792"/>
                  <a:pt x="565150" y="151871"/>
                </a:cubicBezTo>
                <a:cubicBezTo>
                  <a:pt x="661988" y="107950"/>
                  <a:pt x="792163" y="62442"/>
                  <a:pt x="885825" y="37571"/>
                </a:cubicBezTo>
                <a:cubicBezTo>
                  <a:pt x="979487" y="12700"/>
                  <a:pt x="1046163" y="5292"/>
                  <a:pt x="1127125" y="2646"/>
                </a:cubicBezTo>
                <a:cubicBezTo>
                  <a:pt x="1208087" y="0"/>
                  <a:pt x="1283229" y="4233"/>
                  <a:pt x="1371600" y="21696"/>
                </a:cubicBezTo>
                <a:cubicBezTo>
                  <a:pt x="1459971" y="39159"/>
                  <a:pt x="1554692" y="65617"/>
                  <a:pt x="1657350" y="107421"/>
                </a:cubicBezTo>
                <a:cubicBezTo>
                  <a:pt x="1760008" y="149225"/>
                  <a:pt x="1878542" y="210079"/>
                  <a:pt x="1987550" y="272521"/>
                </a:cubicBezTo>
                <a:cubicBezTo>
                  <a:pt x="2096558" y="334963"/>
                  <a:pt x="2311400" y="482071"/>
                  <a:pt x="2311400" y="4820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310839" y="3347818"/>
            <a:ext cx="86669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9.)  We could do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 similar bit of analysis for the other two waveforms.  </a:t>
            </a:r>
            <a:endParaRPr lang="en-US" altLang="en-US" sz="2000" dirty="0">
              <a:solidFill>
                <a:srgbClr val="FF0000"/>
              </a:solidFill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310839" y="4055196"/>
            <a:ext cx="866690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10.)  ONE OTHER THING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:  If there had been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any </a:t>
            </a:r>
            <a:r>
              <a:rPr lang="en-US" altLang="en-US" sz="2000" i="1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internal constraints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—if, for instance, we had pinched the rope at </a:t>
            </a:r>
            <a:r>
              <a:rPr lang="en-US" altLang="en-US" sz="2000" i="1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L/2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making that point a node, then our waveform wouldn’t have worked (look at it—there is an anti-node—an extreme—at </a:t>
            </a:r>
            <a:r>
              <a:rPr lang="en-US" altLang="en-US" sz="2000" i="1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L/2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) and we would have had to have done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 bit more thinking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(you’ll see examples of this in class).</a:t>
            </a:r>
            <a:endParaRPr lang="en-US" altLang="en-US" sz="2000" dirty="0">
              <a:solidFill>
                <a:srgbClr val="FF0000"/>
              </a:solidFill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9AC169-0211-7F4A-B205-F5EBFCB1F8F3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11.)</a:t>
            </a:r>
          </a:p>
        </p:txBody>
      </p:sp>
    </p:spTree>
    <p:extLst>
      <p:ext uri="{BB962C8B-B14F-4D97-AF65-F5344CB8AC3E}">
        <p14:creationId xmlns:p14="http://schemas.microsoft.com/office/powerpoint/2010/main" val="8394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 wave behavior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3755" y="1358900"/>
                <a:ext cx="8728363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In general, </a:t>
                </a:r>
                <a:r>
                  <a:rPr lang="en-US" sz="2000" dirty="0"/>
                  <a:t>what procedure should we follow when tackling these types of problems?</a:t>
                </a: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a.) identify </a:t>
                </a:r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end-point restraints</a:t>
                </a:r>
                <a:r>
                  <a:rPr lang="en-US" dirty="0"/>
                  <a:t>.  This means </a:t>
                </a:r>
                <a:r>
                  <a:rPr lang="en-US" dirty="0">
                    <a:solidFill>
                      <a:srgbClr val="2036BD"/>
                    </a:solidFill>
                  </a:rPr>
                  <a:t>figuring out </a:t>
                </a:r>
                <a:r>
                  <a:rPr lang="en-US" dirty="0"/>
                  <a:t>whether there are </a:t>
                </a:r>
                <a:r>
                  <a:rPr lang="en-US" dirty="0">
                    <a:solidFill>
                      <a:srgbClr val="2036BD"/>
                    </a:solidFill>
                  </a:rPr>
                  <a:t>nodes or antinodes at</a:t>
                </a:r>
                <a:r>
                  <a:rPr lang="en-US" dirty="0"/>
                  <a:t> the </a:t>
                </a:r>
                <a:r>
                  <a:rPr lang="en-US" dirty="0">
                    <a:solidFill>
                      <a:srgbClr val="2036BD"/>
                    </a:solidFill>
                  </a:rPr>
                  <a:t>ends</a:t>
                </a:r>
                <a:r>
                  <a:rPr lang="en-US" dirty="0"/>
                  <a:t>.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b.) On a </a:t>
                </a:r>
                <a:r>
                  <a:rPr lang="en-US" dirty="0">
                    <a:solidFill>
                      <a:srgbClr val="2036BD"/>
                    </a:solidFill>
                  </a:rPr>
                  <a:t>sine wave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B050"/>
                    </a:solidFill>
                  </a:rPr>
                  <a:t>identify what the waveform looks like</a:t>
                </a:r>
                <a:r>
                  <a:rPr lang="en-US" dirty="0"/>
                  <a:t>.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c.) </a:t>
                </a:r>
                <a:r>
                  <a:rPr lang="en-US" altLang="en-US" dirty="0">
                    <a:solidFill>
                      <a:srgbClr val="FF0000"/>
                    </a:solidFill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Once you know </a:t>
                </a:r>
                <a:r>
                  <a:rPr lang="en-US" altLang="en-US" dirty="0"/>
                  <a:t>what the waveform should look like, be sure that any </a:t>
                </a:r>
                <a:r>
                  <a:rPr lang="en-US" altLang="en-US" dirty="0">
                    <a:solidFill>
                      <a:srgbClr val="2036BD"/>
                    </a:solidFill>
                  </a:rPr>
                  <a:t>internal constraints imposed </a:t>
                </a:r>
                <a:r>
                  <a:rPr lang="en-US" altLang="en-US" dirty="0"/>
                  <a:t>on the system </a:t>
                </a:r>
                <a:r>
                  <a:rPr lang="en-US" altLang="en-US" dirty="0">
                    <a:solidFill>
                      <a:srgbClr val="2036BD"/>
                    </a:solidFill>
                  </a:rPr>
                  <a:t>are met </a:t>
                </a:r>
                <a:r>
                  <a:rPr lang="en-US" altLang="en-US" dirty="0"/>
                  <a:t>by the waveform. 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d.) </a:t>
                </a:r>
                <a:r>
                  <a:rPr lang="en-US" altLang="en-US" dirty="0">
                    <a:solidFill>
                      <a:srgbClr val="FF0000"/>
                    </a:solidFill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When satisfied</a:t>
                </a:r>
                <a:r>
                  <a:rPr lang="en-US" altLang="en-US" dirty="0"/>
                  <a:t>, </a:t>
                </a:r>
                <a:r>
                  <a:rPr lang="en-US" altLang="en-US" dirty="0">
                    <a:solidFill>
                      <a:srgbClr val="2036BD"/>
                    </a:solidFill>
                  </a:rPr>
                  <a:t>ask</a:t>
                </a:r>
                <a:r>
                  <a:rPr lang="en-US" altLang="en-US" dirty="0"/>
                  <a:t> the question, </a:t>
                </a:r>
                <a:r>
                  <a:rPr lang="ja-JP" altLang="en-US" dirty="0"/>
                  <a:t>“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How many quarter-wavelength </a:t>
                </a:r>
                <a:r>
                  <a:rPr lang="en-US" altLang="ja-JP" dirty="0"/>
                  <a:t>are there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in </a:t>
                </a:r>
                <a:r>
                  <a:rPr lang="en-US" altLang="ja-JP" i="1" dirty="0">
                    <a:solidFill>
                      <a:srgbClr val="FF0000"/>
                    </a:solidFill>
                  </a:rPr>
                  <a:t>L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?</a:t>
                </a:r>
                <a:r>
                  <a:rPr lang="ja-JP" altLang="en-US" dirty="0"/>
                  <a:t>”</a:t>
                </a:r>
                <a:r>
                  <a:rPr lang="en-US" altLang="ja-JP" dirty="0"/>
                  <a:t>  Put a little differently, fill in the ? in the expression:</a:t>
                </a:r>
              </a:p>
              <a:p>
                <a:pPr lvl="1"/>
                <a:endParaRPr lang="en-US" altLang="en-US" dirty="0">
                  <a:solidFill>
                    <a:srgbClr val="FF0000"/>
                  </a:solidFill>
                </a:endParaRPr>
              </a:p>
              <a:p>
                <a:pPr lvl="1"/>
                <a:endParaRPr lang="en-US" altLang="en-US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r>
                  <a:rPr lang="en-US" altLang="en-US" dirty="0">
                    <a:solidFill>
                      <a:srgbClr val="FF0000"/>
                    </a:solidFill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e.) Solve</a:t>
                </a:r>
                <a:r>
                  <a:rPr lang="en-US" altLang="en-US" dirty="0"/>
                  <a:t> for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US" altLang="en-US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en-US" dirty="0">
                    <a:solidFill>
                      <a:srgbClr val="FF0000"/>
                    </a:solidFill>
                  </a:rPr>
                  <a:t>in terms of </a:t>
                </a:r>
                <a:r>
                  <a:rPr lang="en-US" altLang="en-US" i="1" dirty="0">
                    <a:solidFill>
                      <a:srgbClr val="FF0000"/>
                    </a:solidFill>
                  </a:rPr>
                  <a:t>L</a:t>
                </a:r>
                <a:r>
                  <a:rPr lang="en-US" altLang="en-US" dirty="0"/>
                  <a:t>, then </a:t>
                </a:r>
                <a:r>
                  <a:rPr lang="en-US" altLang="en-US" dirty="0">
                    <a:solidFill>
                      <a:srgbClr val="FF0000"/>
                    </a:solidFill>
                  </a:rPr>
                  <a:t>use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𝑣</m:t>
                    </m:r>
                    <m:r>
                      <a:rPr lang="en-US" altLang="en-US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a:rPr lang="en-US" altLang="en-US" b="0" i="1" dirty="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𝜆𝜈</m:t>
                    </m:r>
                    <m:r>
                      <a:rPr lang="en-US" altLang="en-US" b="0" i="1" dirty="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en-US" dirty="0"/>
                  <a:t>to get the required frequency.</a:t>
                </a:r>
                <a:endParaRPr lang="en-US" altLang="en-US" dirty="0">
                  <a:solidFill>
                    <a:srgbClr val="FF0000"/>
                  </a:solidFill>
                </a:endParaRPr>
              </a:p>
              <a:p>
                <a:pPr lvl="1"/>
                <a:endParaRPr lang="en-US" altLang="en-US" dirty="0">
                  <a:solidFill>
                    <a:srgbClr val="FF0000"/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3755" y="1358900"/>
                <a:ext cx="8728363" cy="4525963"/>
              </a:xfrm>
              <a:blipFill>
                <a:blip r:embed="rId3"/>
                <a:stretch>
                  <a:fillRect l="-1017" t="-840" r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057973"/>
              </p:ext>
            </p:extLst>
          </p:nvPr>
        </p:nvGraphicFramePr>
        <p:xfrm>
          <a:off x="3763160" y="4549107"/>
          <a:ext cx="1352550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4" imgW="787400" imgH="317500" progId="Equation.DSMT4">
                  <p:embed/>
                </p:oleObj>
              </mc:Choice>
              <mc:Fallback>
                <p:oleObj name="Equation" r:id="rId4" imgW="787400" imgH="317500" progId="Equation.DSMT4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3160" y="4549107"/>
                        <a:ext cx="1352550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039D3A6-EA89-AF44-8824-3623EB529A06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12.)</a:t>
            </a:r>
          </a:p>
        </p:txBody>
      </p:sp>
    </p:spTree>
    <p:extLst>
      <p:ext uri="{BB962C8B-B14F-4D97-AF65-F5344CB8AC3E}">
        <p14:creationId xmlns:p14="http://schemas.microsoft.com/office/powerpoint/2010/main" val="176541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Pipe closed at one end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3400" y="2248397"/>
            <a:ext cx="579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1.) Consider a pipe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of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length 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rgbClr val="00B05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closed at one end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 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What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frequency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of sound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will stand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in the pipe? 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52501" y="3162797"/>
            <a:ext cx="5715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  <a:sym typeface="Wingdings"/>
              </a:rPr>
              <a:t> </a:t>
            </a:r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In a problem like this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the first thing you have to do is identity what standing waves will fit in the pipe.  To do that, you have to begin by identifying the end-point constraints.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01" y="4542280"/>
            <a:ext cx="5105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  <a:sym typeface="Wingdings"/>
              </a:rPr>
              <a:t> </a:t>
            </a:r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For a pipe </a:t>
            </a:r>
            <a:r>
              <a:rPr lang="en-US" altLang="en-US" sz="2000" dirty="0">
                <a:solidFill>
                  <a:schemeClr val="accent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closed at one end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the end-point constraints dictate an </a:t>
            </a:r>
            <a:r>
              <a:rPr lang="en-US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anti-node at the open end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and a 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node at the closed end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8600" y="1208088"/>
            <a:ext cx="6629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Another example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of a standing wave is the waveform that is generated when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air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is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piped through a tube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7239000" y="1600200"/>
            <a:ext cx="0" cy="3505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8382000" y="1600200"/>
            <a:ext cx="0" cy="3505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7239000" y="1600200"/>
            <a:ext cx="1143000" cy="35052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7239000" y="4876800"/>
            <a:ext cx="1143000" cy="457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7239000" y="1371600"/>
            <a:ext cx="11430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8B8B45-36C0-6A46-981D-35A9232CA185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13.)</a:t>
            </a:r>
          </a:p>
        </p:txBody>
      </p:sp>
    </p:spTree>
    <p:extLst>
      <p:ext uri="{BB962C8B-B14F-4D97-AF65-F5344CB8AC3E}">
        <p14:creationId xmlns:p14="http://schemas.microsoft.com/office/powerpoint/2010/main" val="10116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 closed at one end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61257" y="1380067"/>
            <a:ext cx="5335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  <a:sym typeface="Wingdings"/>
              </a:rPr>
              <a:t> </a:t>
            </a:r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The waveforms that fit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the bill are shown below, then reproduced in the vertical: </a:t>
            </a: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540636" y="3610261"/>
            <a:ext cx="7452514" cy="1646486"/>
            <a:chOff x="192" y="2784"/>
            <a:chExt cx="4128" cy="912"/>
          </a:xfrm>
        </p:grpSpPr>
        <p:grpSp>
          <p:nvGrpSpPr>
            <p:cNvPr id="21" name="Group 33"/>
            <p:cNvGrpSpPr>
              <a:grpSpLocks/>
            </p:cNvGrpSpPr>
            <p:nvPr/>
          </p:nvGrpSpPr>
          <p:grpSpPr bwMode="auto">
            <a:xfrm rot="5400000">
              <a:off x="1872" y="1200"/>
              <a:ext cx="672" cy="4032"/>
              <a:chOff x="4992" y="-1872"/>
              <a:chExt cx="624" cy="5328"/>
            </a:xfrm>
          </p:grpSpPr>
          <p:pic>
            <p:nvPicPr>
              <p:cNvPr id="23" name="Picture 34" descr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>
                <a:off x="3960" y="1800"/>
                <a:ext cx="2688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35" descr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960" y="-840"/>
                <a:ext cx="2688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Line 36"/>
              <p:cNvSpPr>
                <a:spLocks noChangeShapeType="1"/>
              </p:cNvSpPr>
              <p:nvPr/>
            </p:nvSpPr>
            <p:spPr bwMode="auto">
              <a:xfrm>
                <a:off x="5280" y="768"/>
                <a:ext cx="96" cy="96"/>
              </a:xfrm>
              <a:prstGeom prst="line">
                <a:avLst/>
              </a:prstGeom>
              <a:noFill/>
              <a:ln w="28575">
                <a:solidFill>
                  <a:srgbClr val="252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" name="Rectangle 37"/>
            <p:cNvSpPr>
              <a:spLocks noChangeArrowheads="1"/>
            </p:cNvSpPr>
            <p:nvPr/>
          </p:nvSpPr>
          <p:spPr bwMode="auto">
            <a:xfrm>
              <a:off x="2784" y="2784"/>
              <a:ext cx="1536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2" name="Line 44"/>
          <p:cNvSpPr>
            <a:spLocks noChangeShapeType="1"/>
          </p:cNvSpPr>
          <p:nvPr/>
        </p:nvSpPr>
        <p:spPr bwMode="auto">
          <a:xfrm>
            <a:off x="540636" y="2902562"/>
            <a:ext cx="0" cy="303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EE2C717-B95C-914D-A680-6159E2EF5BB2}"/>
              </a:ext>
            </a:extLst>
          </p:cNvPr>
          <p:cNvGrpSpPr/>
          <p:nvPr/>
        </p:nvGrpSpPr>
        <p:grpSpPr>
          <a:xfrm>
            <a:off x="367322" y="2555933"/>
            <a:ext cx="1140986" cy="3394071"/>
            <a:chOff x="367322" y="2555933"/>
            <a:chExt cx="1140986" cy="3394071"/>
          </a:xfrm>
        </p:grpSpPr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800608" y="2555933"/>
            <a:ext cx="707700" cy="187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5" name="Equation" r:id="rId4" imgW="622300" imgH="165100" progId="Equation.DSMT4">
                    <p:embed/>
                  </p:oleObj>
                </mc:Choice>
                <mc:Fallback>
                  <p:oleObj name="Equation" r:id="rId4" imgW="622300" imgH="165100" progId="Equation.DSMT4">
                    <p:embed/>
                    <p:pic>
                      <p:nvPicPr>
                        <p:cNvPr id="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0608" y="2555933"/>
                          <a:ext cx="707700" cy="1877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5"/>
            <p:cNvGraphicFramePr>
              <a:graphicFrameLocks noChangeAspect="1"/>
            </p:cNvGraphicFramePr>
            <p:nvPr/>
          </p:nvGraphicFramePr>
          <p:xfrm>
            <a:off x="367322" y="2555933"/>
            <a:ext cx="389957" cy="187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6" name="Equation" r:id="rId6" imgW="342900" imgH="165100" progId="Equation.DSMT4">
                    <p:embed/>
                  </p:oleObj>
                </mc:Choice>
                <mc:Fallback>
                  <p:oleObj name="Equation" r:id="rId6" imgW="342900" imgH="165100" progId="Equation.DSMT4">
                    <p:embed/>
                    <p:pic>
                      <p:nvPicPr>
                        <p:cNvPr id="1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322" y="2555933"/>
                          <a:ext cx="389957" cy="1877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Line 38"/>
            <p:cNvSpPr>
              <a:spLocks noChangeShapeType="1"/>
            </p:cNvSpPr>
            <p:nvPr/>
          </p:nvSpPr>
          <p:spPr bwMode="auto">
            <a:xfrm>
              <a:off x="1147236" y="2917004"/>
              <a:ext cx="0" cy="303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46"/>
            <p:cNvSpPr>
              <a:spLocks noChangeShapeType="1"/>
            </p:cNvSpPr>
            <p:nvPr/>
          </p:nvSpPr>
          <p:spPr bwMode="auto">
            <a:xfrm>
              <a:off x="540636" y="5516718"/>
              <a:ext cx="606600" cy="0"/>
            </a:xfrm>
            <a:prstGeom prst="line">
              <a:avLst/>
            </a:prstGeom>
            <a:noFill/>
            <a:ln w="9525">
              <a:solidFill>
                <a:srgbClr val="00B9B9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7" name="Object 6"/>
            <p:cNvGraphicFramePr>
              <a:graphicFrameLocks noChangeAspect="1"/>
            </p:cNvGraphicFramePr>
            <p:nvPr/>
          </p:nvGraphicFramePr>
          <p:xfrm>
            <a:off x="367322" y="5588933"/>
            <a:ext cx="953229" cy="2166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7" name="Equation" r:id="rId8" imgW="838200" imgH="190500" progId="Equation.DSMT4">
                    <p:embed/>
                  </p:oleObj>
                </mc:Choice>
                <mc:Fallback>
                  <p:oleObj name="Equation" r:id="rId8" imgW="838200" imgH="190500" progId="Equation.DSMT4">
                    <p:embed/>
                    <p:pic>
                      <p:nvPicPr>
                        <p:cNvPr id="1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322" y="5588933"/>
                          <a:ext cx="953229" cy="2166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B53EC6-C7EC-FE4C-A347-39FD2D285313}"/>
              </a:ext>
            </a:extLst>
          </p:cNvPr>
          <p:cNvGrpSpPr/>
          <p:nvPr/>
        </p:nvGrpSpPr>
        <p:grpSpPr>
          <a:xfrm>
            <a:off x="540636" y="2555933"/>
            <a:ext cx="3394072" cy="3394071"/>
            <a:chOff x="540636" y="2555933"/>
            <a:chExt cx="3394072" cy="3394071"/>
          </a:xfrm>
        </p:grpSpPr>
        <p:sp>
          <p:nvSpPr>
            <p:cNvPr id="8" name="Line 40"/>
            <p:cNvSpPr>
              <a:spLocks noChangeShapeType="1"/>
            </p:cNvSpPr>
            <p:nvPr/>
          </p:nvSpPr>
          <p:spPr bwMode="auto">
            <a:xfrm>
              <a:off x="3573636" y="2917004"/>
              <a:ext cx="0" cy="303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3227008" y="2555933"/>
            <a:ext cx="707700" cy="187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8" name="Equation" r:id="rId10" imgW="622300" imgH="165100" progId="Equation.DSMT4">
                    <p:embed/>
                  </p:oleObj>
                </mc:Choice>
                <mc:Fallback>
                  <p:oleObj name="Equation" r:id="rId10" imgW="622300" imgH="165100" progId="Equation.DSMT4">
                    <p:embed/>
                    <p:pic>
                      <p:nvPicPr>
                        <p:cNvPr id="11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7008" y="2555933"/>
                          <a:ext cx="707700" cy="1877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48"/>
            <p:cNvSpPr>
              <a:spLocks noChangeShapeType="1"/>
            </p:cNvSpPr>
            <p:nvPr/>
          </p:nvSpPr>
          <p:spPr bwMode="auto">
            <a:xfrm>
              <a:off x="540636" y="5155647"/>
              <a:ext cx="3033000" cy="0"/>
            </a:xfrm>
            <a:prstGeom prst="line">
              <a:avLst/>
            </a:prstGeom>
            <a:noFill/>
            <a:ln w="9525">
              <a:solidFill>
                <a:srgbClr val="FF1129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652437"/>
                </p:ext>
              </p:extLst>
            </p:nvPr>
          </p:nvGraphicFramePr>
          <p:xfrm>
            <a:off x="2100465" y="5198976"/>
            <a:ext cx="982114" cy="2166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9" name="Equation" r:id="rId12" imgW="863600" imgH="190500" progId="Equation.DSMT4">
                    <p:embed/>
                  </p:oleObj>
                </mc:Choice>
                <mc:Fallback>
                  <p:oleObj name="Equation" r:id="rId12" imgW="863600" imgH="190500" progId="Equation.DSMT4">
                    <p:embed/>
                    <p:pic>
                      <p:nvPicPr>
                        <p:cNvPr id="1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00465" y="5198976"/>
                          <a:ext cx="982114" cy="21664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174252-4791-6845-B2C0-47A2C3D4843A}"/>
              </a:ext>
            </a:extLst>
          </p:cNvPr>
          <p:cNvGrpSpPr/>
          <p:nvPr/>
        </p:nvGrpSpPr>
        <p:grpSpPr>
          <a:xfrm>
            <a:off x="540636" y="2555933"/>
            <a:ext cx="2180872" cy="3394071"/>
            <a:chOff x="540636" y="2555933"/>
            <a:chExt cx="2180872" cy="3394071"/>
          </a:xfrm>
        </p:grpSpPr>
        <p:sp>
          <p:nvSpPr>
            <p:cNvPr id="7" name="Line 39"/>
            <p:cNvSpPr>
              <a:spLocks noChangeShapeType="1"/>
            </p:cNvSpPr>
            <p:nvPr/>
          </p:nvSpPr>
          <p:spPr bwMode="auto">
            <a:xfrm>
              <a:off x="2360436" y="2917004"/>
              <a:ext cx="0" cy="303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" name="Object 3"/>
            <p:cNvGraphicFramePr>
              <a:graphicFrameLocks noChangeAspect="1"/>
            </p:cNvGraphicFramePr>
            <p:nvPr/>
          </p:nvGraphicFramePr>
          <p:xfrm>
            <a:off x="2013808" y="2555933"/>
            <a:ext cx="707700" cy="187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0" name="Equation" r:id="rId14" imgW="622300" imgH="165100" progId="Equation.DSMT4">
                    <p:embed/>
                  </p:oleObj>
                </mc:Choice>
                <mc:Fallback>
                  <p:oleObj name="Equation" r:id="rId14" imgW="622300" imgH="165100" progId="Equation.DSMT4">
                    <p:embed/>
                    <p:pic>
                      <p:nvPicPr>
                        <p:cNvPr id="1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3808" y="2555933"/>
                          <a:ext cx="707700" cy="1877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Line 47"/>
            <p:cNvSpPr>
              <a:spLocks noChangeShapeType="1"/>
            </p:cNvSpPr>
            <p:nvPr/>
          </p:nvSpPr>
          <p:spPr bwMode="auto">
            <a:xfrm>
              <a:off x="540636" y="3422504"/>
              <a:ext cx="18198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9" name="Object 8"/>
            <p:cNvGraphicFramePr>
              <a:graphicFrameLocks noChangeAspect="1"/>
            </p:cNvGraphicFramePr>
            <p:nvPr/>
          </p:nvGraphicFramePr>
          <p:xfrm>
            <a:off x="1233893" y="3465833"/>
            <a:ext cx="1011000" cy="2166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1" name="Equation" r:id="rId16" imgW="889000" imgH="190500" progId="Equation.DSMT4">
                    <p:embed/>
                  </p:oleObj>
                </mc:Choice>
                <mc:Fallback>
                  <p:oleObj name="Equation" r:id="rId16" imgW="889000" imgH="190500" progId="Equation.DSMT4">
                    <p:embed/>
                    <p:pic>
                      <p:nvPicPr>
                        <p:cNvPr id="19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3893" y="3465833"/>
                          <a:ext cx="1011000" cy="2166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Rectangle 52"/>
          <p:cNvSpPr>
            <a:spLocks noChangeArrowheads="1"/>
          </p:cNvSpPr>
          <p:nvPr/>
        </p:nvSpPr>
        <p:spPr bwMode="auto">
          <a:xfrm>
            <a:off x="4006922" y="3595819"/>
            <a:ext cx="1386514" cy="121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35" y="1814168"/>
            <a:ext cx="3838811" cy="43747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8DB01-A615-5346-B91D-37997E3CDA12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B929DF-30D7-C347-8AB0-E45D765DF5D4}"/>
              </a:ext>
            </a:extLst>
          </p:cNvPr>
          <p:cNvSpPr/>
          <p:nvPr/>
        </p:nvSpPr>
        <p:spPr>
          <a:xfrm>
            <a:off x="5220122" y="1814168"/>
            <a:ext cx="1320378" cy="43747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2E54A0-7AFB-4940-8DE1-4FC73E1D3B1F}"/>
              </a:ext>
            </a:extLst>
          </p:cNvPr>
          <p:cNvSpPr/>
          <p:nvPr/>
        </p:nvSpPr>
        <p:spPr>
          <a:xfrm>
            <a:off x="6481495" y="1667384"/>
            <a:ext cx="1320378" cy="43747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985AB1-EC02-8B4F-B6E5-F119E2589E6A}"/>
              </a:ext>
            </a:extLst>
          </p:cNvPr>
          <p:cNvSpPr/>
          <p:nvPr/>
        </p:nvSpPr>
        <p:spPr>
          <a:xfrm>
            <a:off x="7777126" y="1661871"/>
            <a:ext cx="1320378" cy="43747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4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 closed at one end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18"/>
              <p:cNvSpPr txBox="1">
                <a:spLocks noChangeArrowheads="1"/>
              </p:cNvSpPr>
              <p:nvPr/>
            </p:nvSpPr>
            <p:spPr bwMode="auto">
              <a:xfrm>
                <a:off x="167640" y="2121463"/>
                <a:ext cx="5126502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2000" dirty="0">
                    <a:solidFill>
                      <a:srgbClr val="FF0000"/>
                    </a:solidFill>
                    <a:latin typeface="Apple Chancery" panose="03020702040506060504" pitchFamily="66" charset="-79"/>
                    <a:ea typeface="Palatino Linotype" charset="0"/>
                    <a:cs typeface="Apple Chancery" panose="03020702040506060504" pitchFamily="66" charset="-79"/>
                  </a:rPr>
                  <a:t>5.) If we ask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the question, </a:t>
                </a:r>
                <a:r>
                  <a:rPr lang="ja-JP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“</a:t>
                </a:r>
                <a:r>
                  <a:rPr lang="en-US" altLang="ja-JP" sz="2000" dirty="0">
                    <a:solidFill>
                      <a:srgbClr val="00C201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How many wavelengths are there in </a:t>
                </a:r>
                <a:r>
                  <a:rPr lang="ja-JP" altLang="en-US" sz="2000" dirty="0">
                    <a:solidFill>
                      <a:srgbClr val="00C201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“</a:t>
                </a:r>
                <a:r>
                  <a:rPr lang="en-US" altLang="ja-JP" sz="2000" dirty="0">
                    <a:solidFill>
                      <a:srgbClr val="00C201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L?</a:t>
                </a:r>
                <a:r>
                  <a:rPr lang="ja-JP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”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  (That is, we need to complete the phrase ”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solidFill>
                          <a:srgbClr val="FF0000"/>
                        </a:solidFill>
                        <a:latin typeface="Cambria Math" charset="0"/>
                        <a:ea typeface="Palatino Linotype" charset="0"/>
                        <a:cs typeface="Palatino Linotype" charset="0"/>
                      </a:rPr>
                      <m:t>?</m:t>
                    </m:r>
                    <m:r>
                      <a:rPr lang="en-US" altLang="ja-JP" sz="20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US" altLang="ja-JP" sz="20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ja-JP" sz="20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𝐿</m:t>
                    </m:r>
                    <m:r>
                      <a:rPr lang="en-US" altLang="ja-JP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”</m:t>
                    </m:r>
                  </m:oMath>
                </a14:m>
                <a:endParaRPr lang="en-US" altLang="en-US" sz="2000" dirty="0">
                  <a:latin typeface="Times New Roman" panose="02020603050405020304" pitchFamily="18" charset="0"/>
                  <a:ea typeface="Palatino Linotype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40" y="2121463"/>
                <a:ext cx="5126502" cy="1015663"/>
              </a:xfrm>
              <a:prstGeom prst="rect">
                <a:avLst/>
              </a:prstGeom>
              <a:blipFill>
                <a:blip r:embed="rId3"/>
                <a:stretch>
                  <a:fillRect l="-988" t="-3704" r="-2222" b="-86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67639" y="5431243"/>
            <a:ext cx="88087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Minor Note: </a:t>
            </a:r>
            <a:r>
              <a:rPr lang="en-US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In real life, the effective length of the tube has to be altered due to perturbation effects at the ends.  In the case of a singly open tube, the effective length of the tube </a:t>
            </a:r>
            <a:r>
              <a:rPr lang="en-US" altLang="en-US" sz="1800" dirty="0" err="1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isn</a:t>
            </a:r>
            <a:r>
              <a:rPr lang="ja-JP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’</a:t>
            </a:r>
            <a:r>
              <a:rPr lang="en-US" altLang="ja-JP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 </a:t>
            </a:r>
            <a:r>
              <a:rPr lang="ja-JP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</a:t>
            </a:r>
            <a:r>
              <a:rPr lang="ja-JP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but rather </a:t>
            </a:r>
            <a:r>
              <a:rPr lang="ja-JP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L+.4d,</a:t>
            </a:r>
            <a:r>
              <a:rPr lang="ja-JP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where </a:t>
            </a:r>
            <a:r>
              <a:rPr lang="ja-JP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d</a:t>
            </a:r>
            <a:r>
              <a:rPr lang="ja-JP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is the tube</a:t>
            </a:r>
            <a:r>
              <a:rPr lang="ja-JP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’</a:t>
            </a:r>
            <a:r>
              <a:rPr lang="en-US" altLang="ja-JP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s diameter.  If open at each end, it</a:t>
            </a:r>
            <a:r>
              <a:rPr lang="ja-JP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’</a:t>
            </a:r>
            <a:r>
              <a:rPr lang="en-US" altLang="ja-JP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s </a:t>
            </a:r>
            <a:r>
              <a:rPr lang="ja-JP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L+.8d.</a:t>
            </a:r>
            <a:r>
              <a:rPr lang="ja-JP" altLang="en-US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18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 </a:t>
            </a:r>
            <a:endParaRPr lang="en-US" altLang="en-US" sz="18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167639" y="1261241"/>
            <a:ext cx="58145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4.) Each section of wave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has a numerical length equal to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length of the tube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or 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845739"/>
              </p:ext>
            </p:extLst>
          </p:nvPr>
        </p:nvGraphicFramePr>
        <p:xfrm>
          <a:off x="2576809" y="4044915"/>
          <a:ext cx="14859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Equation" r:id="rId4" imgW="990600" imgH="622300" progId="Equation.DSMT4">
                  <p:embed/>
                </p:oleObj>
              </mc:Choice>
              <mc:Fallback>
                <p:oleObj name="Equation" r:id="rId4" imgW="990600" imgH="622300" progId="Equation.DSMT4">
                  <p:embed/>
                  <p:pic>
                    <p:nvPicPr>
                      <p:cNvPr id="4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09" y="4044915"/>
                        <a:ext cx="14859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649458" y="3289463"/>
            <a:ext cx="49513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By examination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there is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ONE quarter-wavelength in </a:t>
            </a:r>
            <a:r>
              <a:rPr lang="ja-JP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L,</a:t>
            </a:r>
            <a:r>
              <a:rPr lang="ja-JP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so we can write: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88" y="1584406"/>
            <a:ext cx="3375572" cy="38468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599925-530A-A04C-89C3-1044B596FA98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15.)</a:t>
            </a:r>
          </a:p>
        </p:txBody>
      </p:sp>
    </p:spTree>
    <p:extLst>
      <p:ext uri="{BB962C8B-B14F-4D97-AF65-F5344CB8AC3E}">
        <p14:creationId xmlns:p14="http://schemas.microsoft.com/office/powerpoint/2010/main" val="41198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777626"/>
              </p:ext>
            </p:extLst>
          </p:nvPr>
        </p:nvGraphicFramePr>
        <p:xfrm>
          <a:off x="1900053" y="2720667"/>
          <a:ext cx="2282056" cy="2819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Equation" r:id="rId3" imgW="1409700" imgH="1739900" progId="Equation.DSMT4">
                  <p:embed/>
                </p:oleObj>
              </mc:Choice>
              <mc:Fallback>
                <p:oleObj name="Equation" r:id="rId3" imgW="1409700" imgH="17399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0053" y="2720667"/>
                        <a:ext cx="2282056" cy="2819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203199" y="5696804"/>
            <a:ext cx="95903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7.) Put a 41.25 Hz tuning fork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at the mouth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of our tube and it will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howl quite loudly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21"/>
              <p:cNvSpPr txBox="1">
                <a:spLocks noChangeArrowheads="1"/>
              </p:cNvSpPr>
              <p:nvPr/>
            </p:nvSpPr>
            <p:spPr bwMode="auto">
              <a:xfrm>
                <a:off x="317737" y="316771"/>
                <a:ext cx="5231081" cy="2246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>
                    <a:solidFill>
                      <a:srgbClr val="FF0000"/>
                    </a:solidFill>
                    <a:latin typeface="Apple Chancery" panose="03020702040506060504" pitchFamily="66" charset="-79"/>
                    <a:ea typeface="Palatino Linotype" charset="0"/>
                    <a:cs typeface="Apple Chancery" panose="03020702040506060504" pitchFamily="66" charset="-79"/>
                  </a:rPr>
                  <a:t>6.) We know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en-US" sz="2000" dirty="0">
                    <a:solidFill>
                      <a:srgbClr val="2036BD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speed of sound in air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is approximately </a:t>
                </a:r>
                <a:r>
                  <a:rPr lang="en-US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330 m/s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 and we know the relationship between a wave</a:t>
                </a:r>
                <a:r>
                  <a:rPr lang="ja-JP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’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s velocity and its wavelength and frequency is 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v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n-US" altLang="ja-JP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.  </a:t>
                </a:r>
                <a:r>
                  <a:rPr lang="en-US" altLang="ja-JP" sz="2000" dirty="0">
                    <a:solidFill>
                      <a:srgbClr val="2036BD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Assuming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 the tube</a:t>
                </a:r>
                <a:r>
                  <a:rPr lang="ja-JP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’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s </a:t>
                </a:r>
                <a:r>
                  <a:rPr lang="en-US" altLang="ja-JP" sz="2000" dirty="0">
                    <a:solidFill>
                      <a:srgbClr val="2036BD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length is 2 meters 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(and ignoring the radius correction mentioned at the bottom of the previous page), we can write: </a:t>
                </a:r>
                <a:endParaRPr lang="en-US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Palatino Linotype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7737" y="316771"/>
                <a:ext cx="5231081" cy="2246769"/>
              </a:xfrm>
              <a:prstGeom prst="rect">
                <a:avLst/>
              </a:prstGeom>
              <a:blipFill>
                <a:blip r:embed="rId5"/>
                <a:stretch>
                  <a:fillRect l="-969" t="-1685" b="-33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88" y="1584406"/>
            <a:ext cx="3375572" cy="38468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DC0227-79F8-9143-8266-D060EF1AFCEC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16.)</a:t>
            </a:r>
          </a:p>
        </p:txBody>
      </p:sp>
    </p:spTree>
    <p:extLst>
      <p:ext uri="{BB962C8B-B14F-4D97-AF65-F5344CB8AC3E}">
        <p14:creationId xmlns:p14="http://schemas.microsoft.com/office/powerpoint/2010/main" val="37888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9395" y="645805"/>
            <a:ext cx="52013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8.) Doing the same calculation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for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second situation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where there is </a:t>
            </a:r>
            <a:r>
              <a:rPr lang="en-US" altLang="en-US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three-quarter of a wave in </a:t>
            </a:r>
            <a:r>
              <a:rPr lang="ja-JP" altLang="en-US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L,</a:t>
            </a:r>
            <a:r>
              <a:rPr lang="ja-JP" altLang="en-US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we can write: 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443898"/>
              </p:ext>
            </p:extLst>
          </p:nvPr>
        </p:nvGraphicFramePr>
        <p:xfrm>
          <a:off x="1495896" y="1827022"/>
          <a:ext cx="2589215" cy="30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Equation" r:id="rId3" imgW="1600200" imgH="1854200" progId="Equation.DSMT4">
                  <p:embed/>
                </p:oleObj>
              </mc:Choice>
              <mc:Fallback>
                <p:oleObj name="Equation" r:id="rId3" imgW="1600200" imgH="1854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896" y="1827022"/>
                        <a:ext cx="2589215" cy="30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67640" y="5596797"/>
            <a:ext cx="112186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9.) Put a 123.75 Hz tuning fork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at the mouth of our tube and it will howl quite loudly.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88" y="1584406"/>
            <a:ext cx="3375572" cy="3846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7E766B-7DDE-A442-AF8A-E3D21319194E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17.)</a:t>
            </a:r>
          </a:p>
        </p:txBody>
      </p:sp>
    </p:spTree>
    <p:extLst>
      <p:ext uri="{BB962C8B-B14F-4D97-AF65-F5344CB8AC3E}">
        <p14:creationId xmlns:p14="http://schemas.microsoft.com/office/powerpoint/2010/main" val="4960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4517" y="568743"/>
            <a:ext cx="52000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10.) Doing the same calculation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for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third situation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where there is </a:t>
            </a:r>
            <a:r>
              <a:rPr lang="en-US" altLang="en-US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five-quarters of a wave in </a:t>
            </a:r>
            <a:r>
              <a:rPr lang="ja-JP" altLang="en-US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L,</a:t>
            </a:r>
            <a:r>
              <a:rPr lang="ja-JP" altLang="en-US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we can write: 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998397"/>
              </p:ext>
            </p:extLst>
          </p:nvPr>
        </p:nvGraphicFramePr>
        <p:xfrm>
          <a:off x="1538246" y="1679784"/>
          <a:ext cx="2672548" cy="3096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Equation" r:id="rId3" imgW="1600200" imgH="1854200" progId="Equation.DSMT4">
                  <p:embed/>
                </p:oleObj>
              </mc:Choice>
              <mc:Fallback>
                <p:oleObj name="Equation" r:id="rId3" imgW="1600200" imgH="1854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8246" y="1679784"/>
                        <a:ext cx="2672548" cy="30967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18754" y="5526621"/>
            <a:ext cx="90252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11.) Put a 206.25 Hz tuning fork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at the mouth of our tube and it will howl quite loudly.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88" y="1584406"/>
            <a:ext cx="3375572" cy="3846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EA5CCB-DA3F-F747-A8C6-0E8059FA79F4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18.)</a:t>
            </a:r>
          </a:p>
        </p:txBody>
      </p:sp>
    </p:spTree>
    <p:extLst>
      <p:ext uri="{BB962C8B-B14F-4D97-AF65-F5344CB8AC3E}">
        <p14:creationId xmlns:p14="http://schemas.microsoft.com/office/powerpoint/2010/main" val="214741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46749"/>
          </a:xfrm>
        </p:spPr>
        <p:txBody>
          <a:bodyPr/>
          <a:lstStyle/>
          <a:p>
            <a:r>
              <a:rPr lang="en-US" dirty="0"/>
              <a:t>Pipe open at both ends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8139" y="1458310"/>
            <a:ext cx="6171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Consider a pipe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of length 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open at both ends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  What frequency of sound will stand in the pipe? 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45068" y="2285890"/>
            <a:ext cx="465694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  <a:sym typeface="Wingdings"/>
              </a:rPr>
              <a:t>  </a:t>
            </a:r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In a problem like this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the first thing you have to do is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identity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what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standing waves will fit in the pipe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  To do that, you have to begin by identifying the end-point constraints.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6701" y="4235669"/>
            <a:ext cx="54410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  <a:sym typeface="Wingdings"/>
              </a:rPr>
              <a:t> </a:t>
            </a:r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For a pipe </a:t>
            </a:r>
            <a:r>
              <a:rPr lang="en-US" altLang="en-US" sz="2000" dirty="0">
                <a:solidFill>
                  <a:schemeClr val="accent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open at both ends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the end-point constraints dictate </a:t>
            </a:r>
            <a:r>
              <a:rPr lang="en-US" altLang="en-US" sz="2000" dirty="0">
                <a:solidFill>
                  <a:schemeClr val="accent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anti-nodes at the both ends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7239000" y="1600200"/>
            <a:ext cx="0" cy="3505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8382000" y="1600200"/>
            <a:ext cx="0" cy="3505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7239000" y="1600200"/>
            <a:ext cx="1143000" cy="3505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7239000" y="4876800"/>
            <a:ext cx="1143000" cy="4572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7239000" y="1371600"/>
            <a:ext cx="1143000" cy="4572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7315200" y="4953000"/>
            <a:ext cx="76200" cy="7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467600" y="4876800"/>
            <a:ext cx="76200" cy="7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7620000" y="4876800"/>
            <a:ext cx="76200" cy="7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7772400" y="4876800"/>
            <a:ext cx="76200" cy="7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7924800" y="4876800"/>
            <a:ext cx="76200" cy="7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8077200" y="4876800"/>
            <a:ext cx="76200" cy="7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8229600" y="4953000"/>
            <a:ext cx="76200" cy="7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C07153-3B43-8C41-9085-B0E3FC2C72A1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19.)</a:t>
            </a:r>
          </a:p>
        </p:txBody>
      </p:sp>
    </p:spTree>
    <p:extLst>
      <p:ext uri="{BB962C8B-B14F-4D97-AF65-F5344CB8AC3E}">
        <p14:creationId xmlns:p14="http://schemas.microsoft.com/office/powerpoint/2010/main" val="148151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cool example of a Wave </a:t>
            </a:r>
            <a:r>
              <a:rPr lang="mr-IN" dirty="0"/>
              <a:t>–</a:t>
            </a:r>
            <a:r>
              <a:rPr lang="en-US" dirty="0"/>
              <a:t> Mt Tavurvur Volcano</a:t>
            </a:r>
          </a:p>
        </p:txBody>
      </p:sp>
      <p:pic>
        <p:nvPicPr>
          <p:cNvPr id="4" name="island volcano eruption--Linda MacNama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0" y="1329067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7338" y="6542445"/>
            <a:ext cx="35104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alatino Linotype" charset="0"/>
                <a:ea typeface="Palatino Linotype" charset="0"/>
                <a:cs typeface="Palatino Linotype" charset="0"/>
              </a:rPr>
              <a:t>Video credit: </a:t>
            </a:r>
            <a:r>
              <a:rPr lang="en-US" sz="800">
                <a:latin typeface="Palatino Linotype" charset="0"/>
                <a:ea typeface="Palatino Linotype" charset="0"/>
                <a:cs typeface="Palatino Linotype" charset="0"/>
              </a:rPr>
              <a:t>Phil McNamara</a:t>
            </a:r>
          </a:p>
        </p:txBody>
      </p:sp>
    </p:spTree>
    <p:extLst>
      <p:ext uri="{BB962C8B-B14F-4D97-AF65-F5344CB8AC3E}">
        <p14:creationId xmlns:p14="http://schemas.microsoft.com/office/powerpoint/2010/main" val="122412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18469" y="256656"/>
            <a:ext cx="53676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On the sine wave </a:t>
            </a:r>
            <a:r>
              <a:rPr lang="en-US" altLang="en-US" sz="2000" dirty="0">
                <a:latin typeface="Palatino Linotype" charset="0"/>
                <a:ea typeface="Palatino Linotype" charset="0"/>
                <a:cs typeface="Palatino Linotype" charset="0"/>
              </a:rPr>
              <a:t>presented below, you can </a:t>
            </a:r>
            <a:r>
              <a:rPr lang="en-US" altLang="en-US" sz="2000" dirty="0">
                <a:solidFill>
                  <a:srgbClr val="2036BD"/>
                </a:solidFill>
                <a:latin typeface="Palatino Linotype" charset="0"/>
                <a:ea typeface="Palatino Linotype" charset="0"/>
                <a:cs typeface="Palatino Linotype" charset="0"/>
              </a:rPr>
              <a:t>see</a:t>
            </a:r>
            <a:r>
              <a:rPr lang="en-US" altLang="en-US" sz="2000" dirty="0">
                <a:latin typeface="Palatino Linotype" charset="0"/>
                <a:ea typeface="Palatino Linotype" charset="0"/>
                <a:cs typeface="Palatino Linotype" charset="0"/>
              </a:rPr>
              <a:t>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waveforms</a:t>
            </a:r>
            <a:r>
              <a:rPr lang="en-US" altLang="en-US" sz="2000" dirty="0">
                <a:solidFill>
                  <a:srgbClr val="2036BD"/>
                </a:solidFill>
                <a:latin typeface="Palatino Linotype" charset="0"/>
                <a:ea typeface="Palatino Linotype" charset="0"/>
                <a:cs typeface="Palatino Linotype" charset="0"/>
              </a:rPr>
              <a:t> that satisfy the end-point constraints</a:t>
            </a:r>
            <a:r>
              <a:rPr lang="en-US" altLang="en-US" sz="2000" dirty="0">
                <a:latin typeface="Palatino Linotype" charset="0"/>
                <a:ea typeface="Palatino Linotype" charset="0"/>
                <a:cs typeface="Palatino Linotype" charset="0"/>
              </a:rPr>
              <a:t>.  Once determined, they can be put on the sketch to the right.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11" y="1523999"/>
            <a:ext cx="3544520" cy="3864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4" y="2626931"/>
            <a:ext cx="4737026" cy="3520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5DFFD9-0886-E449-8C87-91541B6F85D4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20.)</a:t>
            </a:r>
          </a:p>
        </p:txBody>
      </p:sp>
    </p:spTree>
    <p:extLst>
      <p:ext uri="{BB962C8B-B14F-4D97-AF65-F5344CB8AC3E}">
        <p14:creationId xmlns:p14="http://schemas.microsoft.com/office/powerpoint/2010/main" val="269395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22" y="1345323"/>
            <a:ext cx="3544520" cy="3864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307958" y="722204"/>
                <a:ext cx="4762476" cy="1637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>
                    <a:solidFill>
                      <a:srgbClr val="FF0000"/>
                    </a:solidFill>
                    <a:latin typeface="Apple Chancery" panose="03020702040506060504" pitchFamily="66" charset="-79"/>
                    <a:ea typeface="Palatino Linotype" charset="0"/>
                    <a:cs typeface="Apple Chancery" panose="03020702040506060504" pitchFamily="66" charset="-79"/>
                  </a:rPr>
                  <a:t>Now we follow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en-US" sz="2000" dirty="0">
                    <a:solidFill>
                      <a:srgbClr val="2036BD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same logic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as before. Determine the relationship between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 and L and use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alt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v</m:t>
                        </m:r>
                      </m:num>
                      <m:den>
                        <m:r>
                          <a:rPr lang="en-US" alt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 to determine the frequency for the given standing wave. Given the same information as for the closed pipe:</a:t>
                </a: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958" y="722204"/>
                <a:ext cx="4762476" cy="1637564"/>
              </a:xfrm>
              <a:prstGeom prst="rect">
                <a:avLst/>
              </a:prstGeom>
              <a:blipFill>
                <a:blip r:embed="rId3"/>
                <a:stretch>
                  <a:fillRect l="-1333" t="-2308" r="-1333" b="-692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23945" y="5098452"/>
                <a:ext cx="1702676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945" y="5098452"/>
                <a:ext cx="1702676" cy="61093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12444" y="5221509"/>
                <a:ext cx="17026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444" y="5221509"/>
                <a:ext cx="170267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448655" y="5096320"/>
                <a:ext cx="1702676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655" y="5096320"/>
                <a:ext cx="1702676" cy="63478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37400" y="2692881"/>
                <a:ext cx="2477088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330 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den>
                      </m:f>
                      <m:r>
                        <a:rPr lang="en-US" b="0" i="0" smtClean="0">
                          <a:latin typeface="Cambria Math" charset="0"/>
                        </a:rPr>
                        <m:t>=82.5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Hz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400" y="2692881"/>
                <a:ext cx="2477088" cy="524182"/>
              </a:xfrm>
              <a:prstGeom prst="rect">
                <a:avLst/>
              </a:prstGeom>
              <a:blipFill>
                <a:blip r:embed="rId7"/>
                <a:stretch>
                  <a:fillRect l="-1020" t="-7143" r="-153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37400" y="3505211"/>
                <a:ext cx="2434321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330 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den>
                      </m:f>
                      <m:r>
                        <a:rPr lang="en-US" b="0" i="0" smtClean="0">
                          <a:latin typeface="Cambria Math" charset="0"/>
                        </a:rPr>
                        <m:t>=165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Hz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400" y="3505211"/>
                <a:ext cx="2434321" cy="524182"/>
              </a:xfrm>
              <a:prstGeom prst="rect">
                <a:avLst/>
              </a:prstGeom>
              <a:blipFill>
                <a:blip r:embed="rId8"/>
                <a:stretch>
                  <a:fillRect l="-1042" t="-9756" r="-156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58783" y="4436916"/>
                <a:ext cx="2610651" cy="749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330 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den>
                      </m:f>
                      <m:r>
                        <a:rPr lang="en-US" b="0" i="0" smtClean="0">
                          <a:latin typeface="Cambria Math" charset="0"/>
                        </a:rPr>
                        <m:t>=247.5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Hz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783" y="4436916"/>
                <a:ext cx="2610651" cy="749501"/>
              </a:xfrm>
              <a:prstGeom prst="rect">
                <a:avLst/>
              </a:prstGeom>
              <a:blipFill>
                <a:blip r:embed="rId9"/>
                <a:stretch>
                  <a:fillRect l="-483" t="-3333" r="-14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63C5B1D-1C98-D64A-89DD-0609A977523D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21.)</a:t>
            </a:r>
          </a:p>
        </p:txBody>
      </p:sp>
    </p:spTree>
    <p:extLst>
      <p:ext uri="{BB962C8B-B14F-4D97-AF65-F5344CB8AC3E}">
        <p14:creationId xmlns:p14="http://schemas.microsoft.com/office/powerpoint/2010/main" val="294044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Pipes and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0" y="1298222"/>
            <a:ext cx="8330539" cy="5050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You may have noticed</a:t>
            </a:r>
            <a:r>
              <a:rPr lang="en-US" sz="2000" dirty="0"/>
              <a:t> that as more fractions of a wave were added inside the pipe, the </a:t>
            </a:r>
            <a:r>
              <a:rPr lang="en-US" sz="2000" dirty="0">
                <a:solidFill>
                  <a:srgbClr val="2036BD"/>
                </a:solidFill>
              </a:rPr>
              <a:t>frequency</a:t>
            </a:r>
            <a:r>
              <a:rPr lang="en-US" sz="2000" dirty="0"/>
              <a:t> associated with that wave </a:t>
            </a:r>
            <a:r>
              <a:rPr lang="en-US" sz="2000" dirty="0">
                <a:solidFill>
                  <a:srgbClr val="2036BD"/>
                </a:solidFill>
              </a:rPr>
              <a:t>increased</a:t>
            </a:r>
            <a:r>
              <a:rPr lang="en-US" sz="2000" dirty="0"/>
              <a:t> in a regular fashion </a:t>
            </a:r>
          </a:p>
          <a:p>
            <a:pPr lvl="1"/>
            <a:r>
              <a:rPr lang="en-US" sz="1800" dirty="0"/>
              <a:t>The same thing happens on a string, too! It follows a similar pattern to an open pipe.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The lowest frequency </a:t>
            </a:r>
            <a:r>
              <a:rPr lang="en-US" sz="2000" dirty="0"/>
              <a:t>that will produce a standing wave in a pipe or on a string is </a:t>
            </a:r>
            <a:r>
              <a:rPr lang="en-US" sz="2000" dirty="0">
                <a:solidFill>
                  <a:srgbClr val="2036BD"/>
                </a:solidFill>
              </a:rPr>
              <a:t>called</a:t>
            </a:r>
            <a:r>
              <a:rPr lang="en-US" sz="2000" dirty="0"/>
              <a:t> the </a:t>
            </a:r>
            <a:r>
              <a:rPr lang="en-US" sz="2000" b="1" dirty="0">
                <a:solidFill>
                  <a:srgbClr val="2036BD"/>
                </a:solidFill>
              </a:rPr>
              <a:t>fundamental frequency</a:t>
            </a:r>
            <a:r>
              <a:rPr lang="en-US" sz="2000" dirty="0">
                <a:solidFill>
                  <a:srgbClr val="2036BD"/>
                </a:solidFill>
              </a:rPr>
              <a:t> </a:t>
            </a:r>
            <a:r>
              <a:rPr lang="en-US" sz="2000" dirty="0"/>
              <a:t>or </a:t>
            </a:r>
            <a:r>
              <a:rPr lang="en-US" sz="2000" b="1" dirty="0">
                <a:solidFill>
                  <a:srgbClr val="2036BD"/>
                </a:solidFill>
              </a:rPr>
              <a:t>first harmonic</a:t>
            </a:r>
            <a:r>
              <a:rPr lang="en-US" sz="2000" dirty="0"/>
              <a:t>. This is the </a:t>
            </a:r>
            <a:r>
              <a:rPr lang="en-US" sz="2000" dirty="0">
                <a:solidFill>
                  <a:srgbClr val="2036BD"/>
                </a:solidFill>
              </a:rPr>
              <a:t>base “note” </a:t>
            </a:r>
            <a:r>
              <a:rPr lang="en-US" sz="2000" dirty="0"/>
              <a:t>it will play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Plucking or bowing an open string </a:t>
            </a:r>
            <a:r>
              <a:rPr lang="en-US" sz="1800" dirty="0"/>
              <a:t>will make its first harmonic sound loudly (e.g. plucking the A string on a cello creates a 220 Hz sound)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Blowing across the top of a pipe </a:t>
            </a:r>
            <a:r>
              <a:rPr lang="en-US" sz="1800" dirty="0"/>
              <a:t>will play a characteristic sound too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The related frequencies </a:t>
            </a:r>
            <a:r>
              <a:rPr lang="en-US" sz="2000" dirty="0">
                <a:solidFill>
                  <a:srgbClr val="2036BD"/>
                </a:solidFill>
              </a:rPr>
              <a:t>above the fundamental </a:t>
            </a:r>
            <a:r>
              <a:rPr lang="en-US" sz="2000" dirty="0"/>
              <a:t>are </a:t>
            </a:r>
            <a:r>
              <a:rPr lang="en-US" sz="2000" b="1" dirty="0">
                <a:solidFill>
                  <a:srgbClr val="2036BD"/>
                </a:solidFill>
              </a:rPr>
              <a:t>harmonics</a:t>
            </a:r>
            <a:r>
              <a:rPr lang="en-US" sz="2000" dirty="0"/>
              <a:t>, which are related to the base frequency by the factors we found before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To change a note</a:t>
            </a:r>
            <a:r>
              <a:rPr lang="en-US" sz="2000" dirty="0"/>
              <a:t>, you </a:t>
            </a:r>
            <a:r>
              <a:rPr lang="en-US" sz="2000" dirty="0">
                <a:solidFill>
                  <a:srgbClr val="2036BD"/>
                </a:solidFill>
              </a:rPr>
              <a:t>change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2036BD"/>
                </a:solidFill>
              </a:rPr>
              <a:t>length of the string </a:t>
            </a:r>
            <a:r>
              <a:rPr lang="en-US" sz="2000" dirty="0"/>
              <a:t>(by putting a finger down) </a:t>
            </a:r>
            <a:r>
              <a:rPr lang="en-US" sz="2000" dirty="0">
                <a:solidFill>
                  <a:srgbClr val="2036BD"/>
                </a:solidFill>
              </a:rPr>
              <a:t>or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2036BD"/>
                </a:solidFill>
              </a:rPr>
              <a:t>length of the pipe </a:t>
            </a:r>
            <a:r>
              <a:rPr lang="en-US" sz="2000" dirty="0"/>
              <a:t>(by opening/closing valves or holes), </a:t>
            </a:r>
            <a:r>
              <a:rPr lang="en-US" sz="2000" dirty="0">
                <a:solidFill>
                  <a:srgbClr val="2036BD"/>
                </a:solidFill>
              </a:rPr>
              <a:t>which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2036BD"/>
                </a:solidFill>
              </a:rPr>
              <a:t>changes the fundamental frequency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F0853-E67C-B842-A7C0-8A0BF23A2D64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22.)</a:t>
            </a:r>
          </a:p>
        </p:txBody>
      </p:sp>
    </p:spTree>
    <p:extLst>
      <p:ext uri="{BB962C8B-B14F-4D97-AF65-F5344CB8AC3E}">
        <p14:creationId xmlns:p14="http://schemas.microsoft.com/office/powerpoint/2010/main" val="42097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133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really going on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568" y="804018"/>
            <a:ext cx="8680863" cy="246808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Sticking with a string instrument</a:t>
            </a:r>
            <a:r>
              <a:rPr lang="en-US" sz="2000" dirty="0"/>
              <a:t> for now, </a:t>
            </a:r>
            <a:r>
              <a:rPr lang="en-US" sz="2000" dirty="0">
                <a:solidFill>
                  <a:srgbClr val="2036BD"/>
                </a:solidFill>
              </a:rPr>
              <a:t>when you pluck </a:t>
            </a:r>
            <a:r>
              <a:rPr lang="en-US" sz="2000" dirty="0"/>
              <a:t>an open string, the </a:t>
            </a:r>
            <a:r>
              <a:rPr lang="en-US" sz="2000" dirty="0">
                <a:solidFill>
                  <a:srgbClr val="00C201"/>
                </a:solidFill>
              </a:rPr>
              <a:t>fundamental frequency vibrates the loudest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2036BD"/>
                </a:solidFill>
              </a:rPr>
              <a:t>but</a:t>
            </a:r>
            <a:r>
              <a:rPr lang="en-US" sz="2000" dirty="0"/>
              <a:t> it’s </a:t>
            </a:r>
            <a:r>
              <a:rPr lang="en-US" sz="2000" u="sng" dirty="0">
                <a:solidFill>
                  <a:srgbClr val="2036BD"/>
                </a:solidFill>
              </a:rPr>
              <a:t>not</a:t>
            </a:r>
            <a:r>
              <a:rPr lang="en-US" sz="2000" dirty="0">
                <a:solidFill>
                  <a:srgbClr val="2036BD"/>
                </a:solidFill>
              </a:rPr>
              <a:t> the only frequency resonating </a:t>
            </a:r>
            <a:r>
              <a:rPr lang="en-US" sz="2000" dirty="0"/>
              <a:t>on that string!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All the harmonics </a:t>
            </a:r>
            <a:r>
              <a:rPr lang="en-US" dirty="0"/>
              <a:t>are </a:t>
            </a:r>
            <a:r>
              <a:rPr lang="en-US" dirty="0">
                <a:solidFill>
                  <a:srgbClr val="2036BD"/>
                </a:solidFill>
              </a:rPr>
              <a:t>also producing standing waves </a:t>
            </a:r>
            <a:r>
              <a:rPr lang="en-US" dirty="0"/>
              <a:t>at the same time, and </a:t>
            </a:r>
            <a:r>
              <a:rPr lang="en-US" dirty="0">
                <a:solidFill>
                  <a:srgbClr val="2036BD"/>
                </a:solidFill>
              </a:rPr>
              <a:t>superimposing together </a:t>
            </a:r>
            <a:r>
              <a:rPr lang="en-US" dirty="0"/>
              <a:t>to create one complex sound wave!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This mix of frequencies </a:t>
            </a:r>
            <a:r>
              <a:rPr lang="en-US" dirty="0">
                <a:solidFill>
                  <a:srgbClr val="2036BD"/>
                </a:solidFill>
              </a:rPr>
              <a:t>gives</a:t>
            </a:r>
            <a:r>
              <a:rPr lang="en-US" dirty="0"/>
              <a:t> the instrument its “</a:t>
            </a:r>
            <a:r>
              <a:rPr lang="en-US" dirty="0">
                <a:solidFill>
                  <a:srgbClr val="2036BD"/>
                </a:solidFill>
              </a:rPr>
              <a:t>timbre</a:t>
            </a:r>
            <a:r>
              <a:rPr lang="en-US" dirty="0"/>
              <a:t>,” or characteristic sound (how we tell a cello from a ukulele, for example)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138" t="40460" r="2644"/>
          <a:stretch/>
        </p:blipFill>
        <p:spPr>
          <a:xfrm>
            <a:off x="2186677" y="3369375"/>
            <a:ext cx="4224633" cy="2984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9F6BEF-1F38-D647-BFFE-953AB39B369D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23.)</a:t>
            </a:r>
          </a:p>
        </p:txBody>
      </p:sp>
    </p:spTree>
    <p:extLst>
      <p:ext uri="{BB962C8B-B14F-4D97-AF65-F5344CB8AC3E}">
        <p14:creationId xmlns:p14="http://schemas.microsoft.com/office/powerpoint/2010/main" val="391924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problem #1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17714" y="1288189"/>
            <a:ext cx="594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A piccolo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is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.32 meters long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and open at both ends.  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33400" y="1843361"/>
            <a:ext cx="8458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a.) What is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lowest frequency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piccolo can play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if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speed of sound in air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is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340 m/s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533400" y="4357961"/>
            <a:ext cx="861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b.) If the highest note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piccolo can sound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4000 Hz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what must be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distance between adjacent antinodes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645A3-2C59-A24A-93E6-E86C9F398678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24.)</a:t>
            </a:r>
          </a:p>
        </p:txBody>
      </p:sp>
    </p:spTree>
    <p:extLst>
      <p:ext uri="{BB962C8B-B14F-4D97-AF65-F5344CB8AC3E}">
        <p14:creationId xmlns:p14="http://schemas.microsoft.com/office/powerpoint/2010/main" val="35021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497"/>
          </a:xfrm>
        </p:spPr>
        <p:txBody>
          <a:bodyPr>
            <a:normAutofit fontScale="90000"/>
          </a:bodyPr>
          <a:lstStyle/>
          <a:p>
            <a:r>
              <a:rPr lang="en-US" dirty="0"/>
              <a:t>Solution </a:t>
            </a:r>
            <a:r>
              <a:rPr lang="mr-IN" dirty="0"/>
              <a:t>–</a:t>
            </a:r>
            <a:r>
              <a:rPr lang="en-US" dirty="0"/>
              <a:t> problem #1</a:t>
            </a:r>
          </a:p>
        </p:txBody>
      </p:sp>
      <p:sp>
        <p:nvSpPr>
          <p:cNvPr id="4" name="Can 7"/>
          <p:cNvSpPr>
            <a:spLocks noChangeArrowheads="1"/>
          </p:cNvSpPr>
          <p:nvPr/>
        </p:nvSpPr>
        <p:spPr bwMode="auto">
          <a:xfrm>
            <a:off x="8214360" y="1418896"/>
            <a:ext cx="304800" cy="2057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" name="Freeform 8"/>
          <p:cNvSpPr>
            <a:spLocks noChangeArrowheads="1"/>
          </p:cNvSpPr>
          <p:nvPr/>
        </p:nvSpPr>
        <p:spPr bwMode="auto">
          <a:xfrm>
            <a:off x="7376160" y="1495096"/>
            <a:ext cx="609600" cy="1981200"/>
          </a:xfrm>
          <a:custGeom>
            <a:avLst/>
            <a:gdLst>
              <a:gd name="T0" fmla="*/ 357930 w 1038225"/>
              <a:gd name="T1" fmla="*/ 0 h 739775"/>
              <a:gd name="T2" fmla="*/ 344795 w 1038225"/>
              <a:gd name="T3" fmla="*/ 774247 h 739775"/>
              <a:gd name="T4" fmla="*/ 320715 w 1038225"/>
              <a:gd name="T5" fmla="*/ 1229687 h 739775"/>
              <a:gd name="T6" fmla="*/ 271458 w 1038225"/>
              <a:gd name="T7" fmla="*/ 1821759 h 739775"/>
              <a:gd name="T8" fmla="*/ 166377 w 1038225"/>
              <a:gd name="T9" fmla="*/ 2869270 h 739775"/>
              <a:gd name="T10" fmla="*/ 89756 w 1038225"/>
              <a:gd name="T11" fmla="*/ 3689061 h 739775"/>
              <a:gd name="T12" fmla="*/ 40500 w 1038225"/>
              <a:gd name="T13" fmla="*/ 4281133 h 739775"/>
              <a:gd name="T14" fmla="*/ 12040 w 1038225"/>
              <a:gd name="T15" fmla="*/ 4782116 h 739775"/>
              <a:gd name="T16" fmla="*/ 0 w 1038225"/>
              <a:gd name="T17" fmla="*/ 5305872 h 7397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8225"/>
              <a:gd name="T28" fmla="*/ 0 h 739775"/>
              <a:gd name="T29" fmla="*/ 1038225 w 1038225"/>
              <a:gd name="T30" fmla="*/ 739775 h 7397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8225" h="739775">
                <a:moveTo>
                  <a:pt x="1038225" y="0"/>
                </a:moveTo>
                <a:cubicBezTo>
                  <a:pt x="1028171" y="39687"/>
                  <a:pt x="1018117" y="79375"/>
                  <a:pt x="1000125" y="107950"/>
                </a:cubicBezTo>
                <a:cubicBezTo>
                  <a:pt x="982133" y="136525"/>
                  <a:pt x="965729" y="147108"/>
                  <a:pt x="930275" y="171450"/>
                </a:cubicBezTo>
                <a:cubicBezTo>
                  <a:pt x="894821" y="195792"/>
                  <a:pt x="862013" y="215900"/>
                  <a:pt x="787400" y="254000"/>
                </a:cubicBezTo>
                <a:cubicBezTo>
                  <a:pt x="712788" y="292100"/>
                  <a:pt x="570442" y="356658"/>
                  <a:pt x="482600" y="400050"/>
                </a:cubicBezTo>
                <a:cubicBezTo>
                  <a:pt x="394758" y="443442"/>
                  <a:pt x="321204" y="481542"/>
                  <a:pt x="260350" y="514350"/>
                </a:cubicBezTo>
                <a:cubicBezTo>
                  <a:pt x="199496" y="547158"/>
                  <a:pt x="155046" y="571500"/>
                  <a:pt x="117475" y="596900"/>
                </a:cubicBezTo>
                <a:cubicBezTo>
                  <a:pt x="79904" y="622300"/>
                  <a:pt x="54504" y="642938"/>
                  <a:pt x="34925" y="666750"/>
                </a:cubicBezTo>
                <a:cubicBezTo>
                  <a:pt x="15346" y="690562"/>
                  <a:pt x="0" y="739775"/>
                  <a:pt x="0" y="7397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6" name="Straight Connector 9"/>
          <p:cNvCxnSpPr>
            <a:cxnSpLocks noChangeShapeType="1"/>
          </p:cNvCxnSpPr>
          <p:nvPr/>
        </p:nvCxnSpPr>
        <p:spPr bwMode="auto">
          <a:xfrm rot="5400000">
            <a:off x="6690361" y="2485696"/>
            <a:ext cx="19812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57200" y="1720914"/>
            <a:ext cx="68538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With both ends acting </a:t>
            </a:r>
            <a:r>
              <a:rPr lang="en-US" altLang="en-US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like antinodes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the wave form associated with the lowest frequency will look like the form shown to the right.  In that case, there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are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two quarter-wavelengths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in L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  That is: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008784"/>
              </p:ext>
            </p:extLst>
          </p:nvPr>
        </p:nvGraphicFramePr>
        <p:xfrm>
          <a:off x="3050819" y="2821260"/>
          <a:ext cx="3166800" cy="1323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Equation" r:id="rId3" imgW="2159000" imgH="901700" progId="Equation.DSMT4">
                  <p:embed/>
                </p:oleObj>
              </mc:Choice>
              <mc:Fallback>
                <p:oleObj name="Equation" r:id="rId3" imgW="2159000" imgH="901700" progId="Equation.DSMT4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0819" y="2821260"/>
                        <a:ext cx="3166800" cy="1323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211770" y="4162688"/>
            <a:ext cx="9069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Knowing the wave velocity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we can write:</a:t>
            </a:r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070541"/>
              </p:ext>
            </p:extLst>
          </p:nvPr>
        </p:nvGraphicFramePr>
        <p:xfrm>
          <a:off x="4746465" y="4456436"/>
          <a:ext cx="2715603" cy="2119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Equation" r:id="rId5" imgW="1612900" imgH="1257300" progId="Equation.DSMT4">
                  <p:embed/>
                </p:oleObj>
              </mc:Choice>
              <mc:Fallback>
                <p:oleObj name="Equation" r:id="rId5" imgW="1612900" imgH="1257300" progId="Equation.DSMT4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465" y="4456436"/>
                        <a:ext cx="2715603" cy="21196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2">
            <a:extLst>
              <a:ext uri="{FF2B5EF4-FFF2-40B4-BE49-F238E27FC236}">
                <a16:creationId xmlns:a16="http://schemas.microsoft.com/office/drawing/2014/main" id="{557D2719-463C-6C44-86A7-98BB335D8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34522"/>
            <a:ext cx="8458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a.) What is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lowest frequency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piccolo can play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if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speed of sound in air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is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340 m/s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7F23E8-3F5F-6945-BF16-AC33182B6D67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25.)</a:t>
            </a:r>
          </a:p>
        </p:txBody>
      </p:sp>
    </p:spTree>
    <p:extLst>
      <p:ext uri="{BB962C8B-B14F-4D97-AF65-F5344CB8AC3E}">
        <p14:creationId xmlns:p14="http://schemas.microsoft.com/office/powerpoint/2010/main" val="263101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758840" y="1512116"/>
            <a:ext cx="78066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The distance between antinodes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is equal to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half the wavelength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of the wave in question.  At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4000 Hz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we can write: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260829"/>
              </p:ext>
            </p:extLst>
          </p:nvPr>
        </p:nvGraphicFramePr>
        <p:xfrm>
          <a:off x="2661559" y="2366998"/>
          <a:ext cx="2764065" cy="2124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name="Equation" r:id="rId3" imgW="1638300" imgH="1257300" progId="Equation.DSMT4">
                  <p:embed/>
                </p:oleObj>
              </mc:Choice>
              <mc:Fallback>
                <p:oleObj name="Equation" r:id="rId3" imgW="1638300" imgH="1257300" progId="Equation.DSMT4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1559" y="2366998"/>
                        <a:ext cx="2764065" cy="21240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758840" y="4945774"/>
            <a:ext cx="81298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Half this yields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an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antinode to antinode distance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of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.0425 meters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or 4.25 cm.</a:t>
            </a:r>
          </a:p>
        </p:txBody>
      </p:sp>
      <p:sp>
        <p:nvSpPr>
          <p:cNvPr id="8" name="Text Box 48">
            <a:extLst>
              <a:ext uri="{FF2B5EF4-FFF2-40B4-BE49-F238E27FC236}">
                <a16:creationId xmlns:a16="http://schemas.microsoft.com/office/drawing/2014/main" id="{C1C55AFE-E3BC-F14A-8F63-F421C2F19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80" y="703400"/>
            <a:ext cx="861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b.) If the highest note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piccolo can sound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4000 Hz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what must be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distance between adjacent antinodes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E8C260-E223-2F4C-80A1-CAD3D5E6D753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26.)</a:t>
            </a:r>
          </a:p>
        </p:txBody>
      </p:sp>
    </p:spTree>
    <p:extLst>
      <p:ext uri="{BB962C8B-B14F-4D97-AF65-F5344CB8AC3E}">
        <p14:creationId xmlns:p14="http://schemas.microsoft.com/office/powerpoint/2010/main" val="7554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#2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44434" y="1186805"/>
            <a:ext cx="4766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A tunnel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is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20,000 meters long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0679" y="1697517"/>
            <a:ext cx="78069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a.) At what frequency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can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air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in the tunnel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resonate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550680" y="4645573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b.) Would it be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 good idea to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honk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horn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in tunnel like this?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A067F-E275-DD41-843A-BA8BCF029B72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27.)</a:t>
            </a:r>
          </a:p>
        </p:txBody>
      </p:sp>
    </p:spTree>
    <p:extLst>
      <p:ext uri="{BB962C8B-B14F-4D97-AF65-F5344CB8AC3E}">
        <p14:creationId xmlns:p14="http://schemas.microsoft.com/office/powerpoint/2010/main" val="30234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5750"/>
          </a:xfrm>
        </p:spPr>
        <p:txBody>
          <a:bodyPr>
            <a:normAutofit fontScale="90000"/>
          </a:bodyPr>
          <a:lstStyle/>
          <a:p>
            <a:r>
              <a:rPr lang="en-US" dirty="0"/>
              <a:t>Solution </a:t>
            </a:r>
            <a:r>
              <a:rPr lang="mr-IN" dirty="0"/>
              <a:t>–</a:t>
            </a:r>
            <a:r>
              <a:rPr lang="en-US" dirty="0"/>
              <a:t> problem #2</a:t>
            </a:r>
          </a:p>
        </p:txBody>
      </p:sp>
      <p:sp>
        <p:nvSpPr>
          <p:cNvPr id="5" name="Can 7"/>
          <p:cNvSpPr>
            <a:spLocks noChangeArrowheads="1"/>
          </p:cNvSpPr>
          <p:nvPr/>
        </p:nvSpPr>
        <p:spPr bwMode="auto">
          <a:xfrm>
            <a:off x="8429297" y="1282262"/>
            <a:ext cx="304800" cy="2057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" name="Freeform 8"/>
          <p:cNvSpPr>
            <a:spLocks noChangeArrowheads="1"/>
          </p:cNvSpPr>
          <p:nvPr/>
        </p:nvSpPr>
        <p:spPr bwMode="auto">
          <a:xfrm>
            <a:off x="7591097" y="1358462"/>
            <a:ext cx="609600" cy="1981200"/>
          </a:xfrm>
          <a:custGeom>
            <a:avLst/>
            <a:gdLst>
              <a:gd name="T0" fmla="*/ 123397 w 1038225"/>
              <a:gd name="T1" fmla="*/ 0 h 739775"/>
              <a:gd name="T2" fmla="*/ 118869 w 1038225"/>
              <a:gd name="T3" fmla="*/ 5553118 h 739775"/>
              <a:gd name="T4" fmla="*/ 110567 w 1038225"/>
              <a:gd name="T5" fmla="*/ 8819662 h 739775"/>
              <a:gd name="T6" fmla="*/ 93586 w 1038225"/>
              <a:gd name="T7" fmla="*/ 13066169 h 739775"/>
              <a:gd name="T8" fmla="*/ 57359 w 1038225"/>
              <a:gd name="T9" fmla="*/ 20579212 h 739775"/>
              <a:gd name="T10" fmla="*/ 30944 w 1038225"/>
              <a:gd name="T11" fmla="*/ 26458985 h 739775"/>
              <a:gd name="T12" fmla="*/ 13963 w 1038225"/>
              <a:gd name="T13" fmla="*/ 30705492 h 739775"/>
              <a:gd name="T14" fmla="*/ 4151 w 1038225"/>
              <a:gd name="T15" fmla="*/ 34298682 h 739775"/>
              <a:gd name="T16" fmla="*/ 0 w 1038225"/>
              <a:gd name="T17" fmla="*/ 38055208 h 7397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8225"/>
              <a:gd name="T28" fmla="*/ 0 h 739775"/>
              <a:gd name="T29" fmla="*/ 1038225 w 1038225"/>
              <a:gd name="T30" fmla="*/ 739775 h 7397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8225" h="739775">
                <a:moveTo>
                  <a:pt x="1038225" y="0"/>
                </a:moveTo>
                <a:cubicBezTo>
                  <a:pt x="1028171" y="39687"/>
                  <a:pt x="1018117" y="79375"/>
                  <a:pt x="1000125" y="107950"/>
                </a:cubicBezTo>
                <a:cubicBezTo>
                  <a:pt x="982133" y="136525"/>
                  <a:pt x="965729" y="147108"/>
                  <a:pt x="930275" y="171450"/>
                </a:cubicBezTo>
                <a:cubicBezTo>
                  <a:pt x="894821" y="195792"/>
                  <a:pt x="862013" y="215900"/>
                  <a:pt x="787400" y="254000"/>
                </a:cubicBezTo>
                <a:cubicBezTo>
                  <a:pt x="712788" y="292100"/>
                  <a:pt x="570442" y="356658"/>
                  <a:pt x="482600" y="400050"/>
                </a:cubicBezTo>
                <a:cubicBezTo>
                  <a:pt x="394758" y="443442"/>
                  <a:pt x="321204" y="481542"/>
                  <a:pt x="260350" y="514350"/>
                </a:cubicBezTo>
                <a:cubicBezTo>
                  <a:pt x="199496" y="547158"/>
                  <a:pt x="155046" y="571500"/>
                  <a:pt x="117475" y="596900"/>
                </a:cubicBezTo>
                <a:cubicBezTo>
                  <a:pt x="79904" y="622300"/>
                  <a:pt x="54504" y="642938"/>
                  <a:pt x="34925" y="666750"/>
                </a:cubicBezTo>
                <a:cubicBezTo>
                  <a:pt x="15346" y="690562"/>
                  <a:pt x="0" y="739775"/>
                  <a:pt x="0" y="7397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9"/>
          <p:cNvCxnSpPr>
            <a:cxnSpLocks noChangeShapeType="1"/>
          </p:cNvCxnSpPr>
          <p:nvPr/>
        </p:nvCxnSpPr>
        <p:spPr bwMode="auto">
          <a:xfrm rot="5400000">
            <a:off x="6905298" y="2349062"/>
            <a:ext cx="19812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542597" y="1463207"/>
            <a:ext cx="6934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The longest wavelength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that can stand (highest frequency) looks like the form shown to the right.  The frequency associated with that is: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154717"/>
              </p:ext>
            </p:extLst>
          </p:nvPr>
        </p:nvGraphicFramePr>
        <p:xfrm>
          <a:off x="2068183" y="2361202"/>
          <a:ext cx="4055991" cy="1501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Equation" r:id="rId3" imgW="2540000" imgH="939800" progId="Equation.DSMT4">
                  <p:embed/>
                </p:oleObj>
              </mc:Choice>
              <mc:Fallback>
                <p:oleObj name="Equation" r:id="rId3" imgW="2540000" imgH="939800" progId="Equation.DSMT4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8183" y="2361202"/>
                        <a:ext cx="4055991" cy="15014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454174"/>
              </p:ext>
            </p:extLst>
          </p:nvPr>
        </p:nvGraphicFramePr>
        <p:xfrm>
          <a:off x="2798167" y="4146172"/>
          <a:ext cx="2973241" cy="215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Equation" r:id="rId5" imgW="1739900" imgH="1257300" progId="Equation.DSMT4">
                  <p:embed/>
                </p:oleObj>
              </mc:Choice>
              <mc:Fallback>
                <p:oleObj name="Equation" r:id="rId5" imgW="1739900" imgH="1257300" progId="Equation.DSMT4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8167" y="4146172"/>
                        <a:ext cx="2973241" cy="215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33097" y="3746062"/>
            <a:ext cx="655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So</a:t>
            </a:r>
            <a:r>
              <a:rPr lang="en-US" altLang="en-US" sz="1600" dirty="0">
                <a:latin typeface="Palatino Linotype" charset="0"/>
                <a:ea typeface="Palatino Linotype" charset="0"/>
                <a:cs typeface="Palatino Linotype" charset="0"/>
              </a:rPr>
              <a:t>: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A8F04D94-28C4-414C-8DF4-A3397361B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3" y="1016658"/>
            <a:ext cx="78069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a.) At what frequency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can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air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in the tunnel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resonate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D9537-70ED-C641-9432-9D92835AFA75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28.)</a:t>
            </a:r>
          </a:p>
        </p:txBody>
      </p:sp>
    </p:spTree>
    <p:extLst>
      <p:ext uri="{BB962C8B-B14F-4D97-AF65-F5344CB8AC3E}">
        <p14:creationId xmlns:p14="http://schemas.microsoft.com/office/powerpoint/2010/main" val="22870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8072"/>
          </a:xfrm>
        </p:spPr>
        <p:txBody>
          <a:bodyPr>
            <a:normAutofit fontScale="90000"/>
          </a:bodyPr>
          <a:lstStyle/>
          <a:p>
            <a:r>
              <a:rPr lang="en-US" dirty="0"/>
              <a:t>Solution </a:t>
            </a:r>
            <a:r>
              <a:rPr lang="mr-IN" dirty="0"/>
              <a:t>–</a:t>
            </a:r>
            <a:r>
              <a:rPr lang="en-US" dirty="0"/>
              <a:t> problem #2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647700" y="3517577"/>
            <a:ext cx="8229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Our ears are sensitive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to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frequencies between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20 Hz and 20,000 Hz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(assuming we haven</a:t>
            </a:r>
            <a:r>
              <a:rPr lang="ja-JP" altLang="en-US" sz="200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’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 messed them up by now).  Trillions of trillions of multiples of .0085 happen within those bounds.  In other words, just about any horn blast has the potential of resonating in a tunnel. 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457200" y="1121262"/>
            <a:ext cx="69315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The harmonics will be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multiples of this 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lowest frequency,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or: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649854"/>
              </p:ext>
            </p:extLst>
          </p:nvPr>
        </p:nvGraphicFramePr>
        <p:xfrm>
          <a:off x="3372397" y="1650643"/>
          <a:ext cx="17303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Equation" r:id="rId3" imgW="1155700" imgH="228600" progId="Equation.DSMT4">
                  <p:embed/>
                </p:oleObj>
              </mc:Choice>
              <mc:Fallback>
                <p:oleObj name="Equation" r:id="rId3" imgW="1155700" imgH="228600" progId="Equation.DSMT4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2397" y="1650643"/>
                        <a:ext cx="17303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46386" y="2170697"/>
            <a:ext cx="655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where </a:t>
            </a:r>
            <a:r>
              <a:rPr lang="ja-JP" altLang="en-US" sz="200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n</a:t>
            </a:r>
            <a:r>
              <a:rPr lang="ja-JP" altLang="en-US" sz="200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is any number from 1 to infinity.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9" name="Text Box 48">
            <a:extLst>
              <a:ext uri="{FF2B5EF4-FFF2-40B4-BE49-F238E27FC236}">
                <a16:creationId xmlns:a16="http://schemas.microsoft.com/office/drawing/2014/main" id="{D23517C4-8634-2C41-A78F-C29F1EFA7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84" y="2940313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b.) Would it be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 good idea to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honk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horn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in tunnel like this?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63F6F-4FCD-C24F-996E-813C1EACCDAA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29.)</a:t>
            </a:r>
          </a:p>
        </p:txBody>
      </p:sp>
    </p:spTree>
    <p:extLst>
      <p:ext uri="{BB962C8B-B14F-4D97-AF65-F5344CB8AC3E}">
        <p14:creationId xmlns:p14="http://schemas.microsoft.com/office/powerpoint/2010/main" val="23273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38150"/>
                <a:ext cx="8449294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We saw </a:t>
                </a:r>
                <a:r>
                  <a:rPr lang="en-US" sz="2000" dirty="0"/>
                  <a:t>in that video (and you know in real life) that </a:t>
                </a:r>
                <a:r>
                  <a:rPr lang="en-US" sz="2000" dirty="0">
                    <a:solidFill>
                      <a:srgbClr val="1A37BD"/>
                    </a:solidFill>
                  </a:rPr>
                  <a:t>light waves travel more quickly than sound waves</a:t>
                </a:r>
                <a:r>
                  <a:rPr lang="en-US" sz="2000" dirty="0"/>
                  <a:t>.  All waves travel </a:t>
                </a:r>
                <a:r>
                  <a:rPr lang="en-US" sz="2000" dirty="0">
                    <a:solidFill>
                      <a:srgbClr val="FF0000"/>
                    </a:solidFill>
                  </a:rPr>
                  <a:t>one wavelength in one period </a:t>
                </a:r>
                <a:r>
                  <a:rPr lang="mr-IN" sz="2000" dirty="0"/>
                  <a:t>–</a:t>
                </a:r>
                <a:r>
                  <a:rPr lang="en-US" sz="2000" dirty="0"/>
                  <a:t> if we divide those values, it gives us a </a:t>
                </a:r>
                <a:r>
                  <a:rPr lang="en-US" sz="2000" dirty="0">
                    <a:solidFill>
                      <a:srgbClr val="FF0000"/>
                    </a:solidFill>
                  </a:rPr>
                  <a:t>wave velocity</a:t>
                </a:r>
                <a:r>
                  <a:rPr lang="en-US" sz="2000" dirty="0"/>
                  <a:t>!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1A37BD"/>
                    </a:solidFill>
                  </a:rPr>
                  <a:t>Instead of </a:t>
                </a:r>
                <a:r>
                  <a:rPr lang="en-US" sz="2000" dirty="0">
                    <a:solidFill>
                      <a:srgbClr val="FF0000"/>
                    </a:solidFill>
                  </a:rPr>
                  <a:t>period</a:t>
                </a:r>
                <a:r>
                  <a:rPr lang="en-US" sz="2000" dirty="0"/>
                  <a:t>, we </a:t>
                </a:r>
                <a:r>
                  <a:rPr lang="en-US" sz="2000" dirty="0">
                    <a:solidFill>
                      <a:srgbClr val="1A37BD"/>
                    </a:solidFill>
                  </a:rPr>
                  <a:t>often know </a:t>
                </a:r>
                <a:r>
                  <a:rPr lang="en-US" sz="2000" dirty="0">
                    <a:solidFill>
                      <a:srgbClr val="FF0000"/>
                    </a:solidFill>
                  </a:rPr>
                  <a:t>frequency</a:t>
                </a:r>
                <a:r>
                  <a:rPr lang="en-US" sz="2000" dirty="0"/>
                  <a:t>.  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𝑇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</m:den>
                    </m:f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</m:oMath>
                </a14:m>
                <a:r>
                  <a:rPr lang="en-US" sz="2000" dirty="0"/>
                  <a:t>substitution into the above relationship yields the general expression: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FF0000"/>
                    </a:solidFill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This is known </a:t>
                </a:r>
                <a:r>
                  <a:rPr lang="en-US" sz="2000" dirty="0"/>
                  <a:t>as the </a:t>
                </a:r>
                <a:r>
                  <a:rPr lang="en-US" sz="2000" dirty="0">
                    <a:solidFill>
                      <a:srgbClr val="FF0000"/>
                    </a:solidFill>
                  </a:rPr>
                  <a:t>wave velocity equation</a:t>
                </a:r>
                <a:r>
                  <a:rPr lang="en-US" sz="2000" dirty="0"/>
                  <a:t>, and it holds true for all types of waves. For a wave in a given medium, the velocity is constant </a:t>
                </a:r>
                <a:r>
                  <a:rPr lang="mr-IN" sz="2000" dirty="0"/>
                  <a:t>–</a:t>
                </a:r>
                <a:r>
                  <a:rPr lang="en-US" sz="2000" dirty="0"/>
                  <a:t> if the medium changes, so will velocity.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38150"/>
                <a:ext cx="8449294" cy="4525963"/>
              </a:xfrm>
              <a:blipFill>
                <a:blip r:embed="rId2"/>
                <a:stretch>
                  <a:fillRect l="-1201" t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76787" y="2561806"/>
                <a:ext cx="3668110" cy="676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mr-IN" sz="2000" i="0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T</m:t>
                          </m:r>
                        </m:den>
                      </m:f>
                      <m:r>
                        <a:rPr lang="en-US" sz="20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velocity</m:t>
                      </m:r>
                      <m: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787" y="2561806"/>
                <a:ext cx="3668110" cy="676980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0A03CA3E-645E-134F-B362-C24DC0D4FCB8}"/>
              </a:ext>
            </a:extLst>
          </p:cNvPr>
          <p:cNvGrpSpPr/>
          <p:nvPr/>
        </p:nvGrpSpPr>
        <p:grpSpPr>
          <a:xfrm>
            <a:off x="3656361" y="4187750"/>
            <a:ext cx="1162621" cy="488909"/>
            <a:chOff x="3332428" y="4104112"/>
            <a:chExt cx="1162621" cy="488909"/>
          </a:xfrm>
        </p:grpSpPr>
        <p:sp>
          <p:nvSpPr>
            <p:cNvPr id="6" name="Rectangle 5"/>
            <p:cNvSpPr/>
            <p:nvPr/>
          </p:nvSpPr>
          <p:spPr>
            <a:xfrm>
              <a:off x="3415862" y="4104112"/>
              <a:ext cx="1019504" cy="488909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3332428" y="4133261"/>
                  <a:ext cx="116262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𝒗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𝝀𝝂</m:t>
                        </m:r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2428" y="4133261"/>
                  <a:ext cx="1162621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40356CF-D30C-1248-9693-15CDA09ECE4F}"/>
              </a:ext>
            </a:extLst>
          </p:cNvPr>
          <p:cNvSpPr txBox="1"/>
          <p:nvPr/>
        </p:nvSpPr>
        <p:spPr>
          <a:xfrm>
            <a:off x="8580747" y="6335196"/>
            <a:ext cx="651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3.)</a:t>
            </a:r>
          </a:p>
        </p:txBody>
      </p:sp>
    </p:spTree>
    <p:extLst>
      <p:ext uri="{BB962C8B-B14F-4D97-AF65-F5344CB8AC3E}">
        <p14:creationId xmlns:p14="http://schemas.microsoft.com/office/powerpoint/2010/main" val="407089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#3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83778" y="1284890"/>
            <a:ext cx="86820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A copper bar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of length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 = 3 m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is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pinned in two places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¼ L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in from each end. The metal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bar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is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struck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and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allowed to vibrate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and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primary frequency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it produces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is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measured as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1230 Hz.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639453" y="3893725"/>
            <a:ext cx="7592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a.) Sketch the waveform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corresponding to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lowest frequency that can stand on the bar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(as we’ve done before).</a:t>
            </a:r>
          </a:p>
        </p:txBody>
      </p:sp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639453" y="4935143"/>
            <a:ext cx="9031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b.) What’s the speed of sound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in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copper bar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4A411-234C-444D-8717-3966A8040623}"/>
              </a:ext>
            </a:extLst>
          </p:cNvPr>
          <p:cNvGrpSpPr/>
          <p:nvPr/>
        </p:nvGrpSpPr>
        <p:grpSpPr>
          <a:xfrm>
            <a:off x="1882717" y="2736215"/>
            <a:ext cx="4960883" cy="423867"/>
            <a:chOff x="1882717" y="2736215"/>
            <a:chExt cx="4960883" cy="423867"/>
          </a:xfrm>
        </p:grpSpPr>
        <p:sp>
          <p:nvSpPr>
            <p:cNvPr id="8" name="Rectangle 7"/>
            <p:cNvSpPr/>
            <p:nvPr/>
          </p:nvSpPr>
          <p:spPr>
            <a:xfrm>
              <a:off x="1882717" y="2870618"/>
              <a:ext cx="4960883" cy="14714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8EB6E7-FB34-F646-85D7-32FCC84BFCCE}"/>
                </a:ext>
              </a:extLst>
            </p:cNvPr>
            <p:cNvGrpSpPr/>
            <p:nvPr/>
          </p:nvGrpSpPr>
          <p:grpSpPr>
            <a:xfrm>
              <a:off x="2991924" y="2736215"/>
              <a:ext cx="168166" cy="130684"/>
              <a:chOff x="2991924" y="2736215"/>
              <a:chExt cx="168166" cy="130684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D419A43-9147-0147-8064-0215300BA1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1924" y="2736215"/>
                <a:ext cx="84083" cy="1287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FC7F2F1-1B6C-674C-B674-5C6AC91970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6007" y="2738114"/>
                <a:ext cx="84083" cy="1287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73294B-198A-D445-B90E-6E52C83DAD78}"/>
                </a:ext>
              </a:extLst>
            </p:cNvPr>
            <p:cNvGrpSpPr/>
            <p:nvPr/>
          </p:nvGrpSpPr>
          <p:grpSpPr>
            <a:xfrm>
              <a:off x="5488126" y="2738609"/>
              <a:ext cx="168166" cy="130684"/>
              <a:chOff x="2991924" y="2736215"/>
              <a:chExt cx="168166" cy="130684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E425DE3-73E5-7047-828C-F9D20BFE73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1924" y="2736215"/>
                <a:ext cx="84083" cy="1287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E3F714D-2DBE-C44B-9346-6B0460F42A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6007" y="2738114"/>
                <a:ext cx="84083" cy="1287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38B9C8-7182-C542-B903-1074F570C234}"/>
                </a:ext>
              </a:extLst>
            </p:cNvPr>
            <p:cNvGrpSpPr/>
            <p:nvPr/>
          </p:nvGrpSpPr>
          <p:grpSpPr>
            <a:xfrm rot="10800000">
              <a:off x="2996814" y="3029398"/>
              <a:ext cx="168166" cy="130684"/>
              <a:chOff x="2991924" y="2736215"/>
              <a:chExt cx="168166" cy="13068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6CA7366-A2AB-4242-84FB-32667B2171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1924" y="2736215"/>
                <a:ext cx="84083" cy="1287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A3626AE-2825-DF42-9C94-7247B01C2E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6007" y="2738114"/>
                <a:ext cx="84083" cy="1287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2792607-FBA2-D54E-9257-5B6841A01C85}"/>
                </a:ext>
              </a:extLst>
            </p:cNvPr>
            <p:cNvGrpSpPr/>
            <p:nvPr/>
          </p:nvGrpSpPr>
          <p:grpSpPr>
            <a:xfrm rot="10800000">
              <a:off x="5493016" y="3023775"/>
              <a:ext cx="168166" cy="130684"/>
              <a:chOff x="2991924" y="2736215"/>
              <a:chExt cx="168166" cy="130684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89C6120-124C-9746-9D38-F33E6D5D2C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1924" y="2736215"/>
                <a:ext cx="84083" cy="1287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8620E1E-7206-954E-A1AF-978B97601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6007" y="2738114"/>
                <a:ext cx="84083" cy="1287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A15277F-D607-7D46-B174-6E42C9F6C69F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30.)</a:t>
            </a:r>
          </a:p>
        </p:txBody>
      </p:sp>
    </p:spTree>
    <p:extLst>
      <p:ext uri="{BB962C8B-B14F-4D97-AF65-F5344CB8AC3E}">
        <p14:creationId xmlns:p14="http://schemas.microsoft.com/office/powerpoint/2010/main" val="264812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03"/>
            <a:ext cx="8229600" cy="1143000"/>
          </a:xfrm>
        </p:spPr>
        <p:txBody>
          <a:bodyPr/>
          <a:lstStyle/>
          <a:p>
            <a:r>
              <a:rPr lang="en-US" dirty="0"/>
              <a:t>Solution </a:t>
            </a:r>
            <a:r>
              <a:rPr lang="mr-IN" dirty="0"/>
              <a:t>–</a:t>
            </a:r>
            <a:r>
              <a:rPr lang="en-US" dirty="0"/>
              <a:t> problem #3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5F765A-3939-0F43-B661-A6C563FE271A}"/>
              </a:ext>
            </a:extLst>
          </p:cNvPr>
          <p:cNvGrpSpPr/>
          <p:nvPr/>
        </p:nvGrpSpPr>
        <p:grpSpPr>
          <a:xfrm>
            <a:off x="1442811" y="2286091"/>
            <a:ext cx="5317700" cy="988094"/>
            <a:chOff x="1891862" y="1834964"/>
            <a:chExt cx="5317700" cy="988094"/>
          </a:xfrm>
        </p:grpSpPr>
        <p:pic>
          <p:nvPicPr>
            <p:cNvPr id="10" name="Picture 7" descr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8" t="2358" r="14742"/>
            <a:stretch/>
          </p:blipFill>
          <p:spPr bwMode="auto">
            <a:xfrm>
              <a:off x="1891862" y="1855816"/>
              <a:ext cx="1117556" cy="96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Picture 3">
              <a:extLst>
                <a:ext uri="{FF2B5EF4-FFF2-40B4-BE49-F238E27FC236}">
                  <a16:creationId xmlns:a16="http://schemas.microsoft.com/office/drawing/2014/main" id="{38DEC222-9FF5-9C41-B4AE-4DB1D8CD12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8" t="2358" r="14742"/>
            <a:stretch/>
          </p:blipFill>
          <p:spPr bwMode="auto">
            <a:xfrm>
              <a:off x="2941898" y="1850603"/>
              <a:ext cx="1117556" cy="96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" descr="Picture 3">
              <a:extLst>
                <a:ext uri="{FF2B5EF4-FFF2-40B4-BE49-F238E27FC236}">
                  <a16:creationId xmlns:a16="http://schemas.microsoft.com/office/drawing/2014/main" id="{B4F242ED-4FDB-1842-944C-84B831F73B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8" t="2358" r="14742"/>
            <a:stretch/>
          </p:blipFill>
          <p:spPr bwMode="auto">
            <a:xfrm>
              <a:off x="3991934" y="1845390"/>
              <a:ext cx="1117556" cy="96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 descr="Picture 3">
              <a:extLst>
                <a:ext uri="{FF2B5EF4-FFF2-40B4-BE49-F238E27FC236}">
                  <a16:creationId xmlns:a16="http://schemas.microsoft.com/office/drawing/2014/main" id="{CF1234F9-4018-8444-A771-16FE9043CE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8" t="2358" r="14742"/>
            <a:stretch/>
          </p:blipFill>
          <p:spPr bwMode="auto">
            <a:xfrm>
              <a:off x="5041970" y="1840177"/>
              <a:ext cx="1117556" cy="96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" descr="Picture 3">
              <a:extLst>
                <a:ext uri="{FF2B5EF4-FFF2-40B4-BE49-F238E27FC236}">
                  <a16:creationId xmlns:a16="http://schemas.microsoft.com/office/drawing/2014/main" id="{ADF31DE7-9204-774F-AD94-8858F26FFF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8" t="2358" r="14742"/>
            <a:stretch/>
          </p:blipFill>
          <p:spPr bwMode="auto">
            <a:xfrm>
              <a:off x="6092006" y="1834964"/>
              <a:ext cx="1117556" cy="96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B2E675-35BF-4849-A9A6-592ABE6134EB}"/>
              </a:ext>
            </a:extLst>
          </p:cNvPr>
          <p:cNvCxnSpPr>
            <a:cxnSpLocks/>
          </p:cNvCxnSpPr>
          <p:nvPr/>
        </p:nvCxnSpPr>
        <p:spPr>
          <a:xfrm flipH="1">
            <a:off x="1974759" y="2139463"/>
            <a:ext cx="15255" cy="127796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383EBED-786F-6D41-AB10-9AAB38790FBE}"/>
              </a:ext>
            </a:extLst>
          </p:cNvPr>
          <p:cNvCxnSpPr>
            <a:cxnSpLocks/>
          </p:cNvCxnSpPr>
          <p:nvPr/>
        </p:nvCxnSpPr>
        <p:spPr>
          <a:xfrm flipH="1">
            <a:off x="2499776" y="2136946"/>
            <a:ext cx="15255" cy="127796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2FAEF80-170B-8046-B1D8-F04B38C62465}"/>
              </a:ext>
            </a:extLst>
          </p:cNvPr>
          <p:cNvCxnSpPr>
            <a:cxnSpLocks/>
          </p:cNvCxnSpPr>
          <p:nvPr/>
        </p:nvCxnSpPr>
        <p:spPr>
          <a:xfrm flipH="1">
            <a:off x="3024793" y="2134429"/>
            <a:ext cx="15255" cy="127796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22">
            <a:extLst>
              <a:ext uri="{FF2B5EF4-FFF2-40B4-BE49-F238E27FC236}">
                <a16:creationId xmlns:a16="http://schemas.microsoft.com/office/drawing/2014/main" id="{DA7C04D3-3EBF-F247-8AD1-A33870E8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11" y="1086796"/>
            <a:ext cx="7592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a.) Sketch the waveform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(as we’ve done before).</a:t>
            </a:r>
            <a:endParaRPr lang="en-US" altLang="en-US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ED8AA-E2CC-F040-B7FA-83156EE6A749}"/>
              </a:ext>
            </a:extLst>
          </p:cNvPr>
          <p:cNvSpPr txBox="1"/>
          <p:nvPr/>
        </p:nvSpPr>
        <p:spPr>
          <a:xfrm>
            <a:off x="845911" y="1588166"/>
            <a:ext cx="4073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you start with is a wave train: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A597B0-D233-0F45-9CEE-71821BA00849}"/>
              </a:ext>
            </a:extLst>
          </p:cNvPr>
          <p:cNvSpPr txBox="1"/>
          <p:nvPr/>
        </p:nvSpPr>
        <p:spPr>
          <a:xfrm>
            <a:off x="457200" y="3690387"/>
            <a:ext cx="8518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In this case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you need antinodes at each end and two interior nodes at L/4 from each end.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F1868C-9F66-2E43-BADE-96A9DC1F1405}"/>
              </a:ext>
            </a:extLst>
          </p:cNvPr>
          <p:cNvSpPr txBox="1"/>
          <p:nvPr/>
        </p:nvSpPr>
        <p:spPr>
          <a:xfrm>
            <a:off x="457200" y="4454953"/>
            <a:ext cx="8518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The first two antinodes </a:t>
            </a:r>
            <a:r>
              <a:rPr lang="en-US" sz="2000" dirty="0">
                <a:solidFill>
                  <a:srgbClr val="203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won’t do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there is </a:t>
            </a:r>
            <a:r>
              <a:rPr lang="en-US" sz="2000" dirty="0">
                <a:solidFill>
                  <a:srgbClr val="203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one interior node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them (see sketch).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680316-CBAC-754D-9EE0-6A586D2A066B}"/>
              </a:ext>
            </a:extLst>
          </p:cNvPr>
          <p:cNvSpPr txBox="1"/>
          <p:nvPr/>
        </p:nvSpPr>
        <p:spPr>
          <a:xfrm>
            <a:off x="486755" y="5311839"/>
            <a:ext cx="848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Going to the third antinodes </a:t>
            </a:r>
            <a:r>
              <a:rPr lang="en-US" sz="2000" dirty="0">
                <a:solidFill>
                  <a:srgbClr val="2036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include two nodes interior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they happen to be in the right place . . . so there is our waveform.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DB1D44-7A67-7E40-94A9-769586D526CC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31.)</a:t>
            </a:r>
          </a:p>
        </p:txBody>
      </p:sp>
    </p:spTree>
    <p:extLst>
      <p:ext uri="{BB962C8B-B14F-4D97-AF65-F5344CB8AC3E}">
        <p14:creationId xmlns:p14="http://schemas.microsoft.com/office/powerpoint/2010/main" val="36437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47362" y="4056201"/>
                <a:ext cx="53213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1" smtClean="0">
                          <a:latin typeface="Cambria Math" charset="0"/>
                        </a:rPr>
                        <m:t>v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𝜆𝜈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𝜈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1230 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𝐻𝑧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=3690 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62" y="4056201"/>
                <a:ext cx="5321300" cy="307777"/>
              </a:xfrm>
              <a:prstGeom prst="rect">
                <a:avLst/>
              </a:prstGeom>
              <a:blipFill>
                <a:blip r:embed="rId2"/>
                <a:stretch>
                  <a:fillRect t="-3846" r="-476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96621" y="5123312"/>
            <a:ext cx="8067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For another, slightly longer example, see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Fletch’s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video (zPoly30) linked on the calendar.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C5980E-2A54-B346-A74D-7147AF786F45}"/>
              </a:ext>
            </a:extLst>
          </p:cNvPr>
          <p:cNvGrpSpPr/>
          <p:nvPr/>
        </p:nvGrpSpPr>
        <p:grpSpPr>
          <a:xfrm>
            <a:off x="1891862" y="1846891"/>
            <a:ext cx="4876800" cy="967242"/>
            <a:chOff x="1891862" y="1846891"/>
            <a:chExt cx="4876800" cy="967242"/>
          </a:xfrm>
        </p:grpSpPr>
        <p:pic>
          <p:nvPicPr>
            <p:cNvPr id="10" name="Picture 7" descr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8" t="2358" r="14742"/>
            <a:stretch/>
          </p:blipFill>
          <p:spPr bwMode="auto">
            <a:xfrm>
              <a:off x="1891862" y="1846891"/>
              <a:ext cx="4876800" cy="96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5A72028-09AE-244D-9671-5B80A2F6C0E3}"/>
                </a:ext>
              </a:extLst>
            </p:cNvPr>
            <p:cNvGrpSpPr/>
            <p:nvPr/>
          </p:nvGrpSpPr>
          <p:grpSpPr>
            <a:xfrm>
              <a:off x="2047335" y="2102269"/>
              <a:ext cx="4572001" cy="423867"/>
              <a:chOff x="1882717" y="2736215"/>
              <a:chExt cx="4960883" cy="42386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83A554D-1715-8B49-80E2-6DE89AB86BED}"/>
                  </a:ext>
                </a:extLst>
              </p:cNvPr>
              <p:cNvSpPr/>
              <p:nvPr/>
            </p:nvSpPr>
            <p:spPr>
              <a:xfrm>
                <a:off x="1882717" y="2870618"/>
                <a:ext cx="4960883" cy="147145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5EFDDD1-63EE-7C4A-8D37-60F1CDC8F694}"/>
                  </a:ext>
                </a:extLst>
              </p:cNvPr>
              <p:cNvGrpSpPr/>
              <p:nvPr/>
            </p:nvGrpSpPr>
            <p:grpSpPr>
              <a:xfrm>
                <a:off x="2991924" y="2736215"/>
                <a:ext cx="168166" cy="130684"/>
                <a:chOff x="2991924" y="2736215"/>
                <a:chExt cx="168166" cy="130684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0C61724-A08D-F645-85B9-F15AAD7DF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1924" y="2736215"/>
                  <a:ext cx="84083" cy="12878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31C5F7D-4CB7-A940-BD6C-65F165AB87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6007" y="2738114"/>
                  <a:ext cx="84083" cy="12878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6F8520E-3028-884D-879C-67C954EB7076}"/>
                  </a:ext>
                </a:extLst>
              </p:cNvPr>
              <p:cNvGrpSpPr/>
              <p:nvPr/>
            </p:nvGrpSpPr>
            <p:grpSpPr>
              <a:xfrm>
                <a:off x="5488126" y="2738609"/>
                <a:ext cx="168166" cy="130684"/>
                <a:chOff x="2991924" y="2736215"/>
                <a:chExt cx="168166" cy="130684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B81DEFD2-2372-2C40-B75C-B1EB70DC9B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1924" y="2736215"/>
                  <a:ext cx="84083" cy="12878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0EF698E3-48DD-474A-BE89-952A1B821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6007" y="2738114"/>
                  <a:ext cx="84083" cy="12878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E88D124-A2CE-1746-9D5A-AFE2153E88C1}"/>
                  </a:ext>
                </a:extLst>
              </p:cNvPr>
              <p:cNvGrpSpPr/>
              <p:nvPr/>
            </p:nvGrpSpPr>
            <p:grpSpPr>
              <a:xfrm rot="10800000">
                <a:off x="2996814" y="3029398"/>
                <a:ext cx="168166" cy="130684"/>
                <a:chOff x="2991924" y="2736215"/>
                <a:chExt cx="168166" cy="130684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1B95407-0F21-024B-BA42-FDE4922BD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1924" y="2736215"/>
                  <a:ext cx="84083" cy="12878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AB06BD6-2DCA-0F4C-ACB5-D950FE6B7E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6007" y="2738114"/>
                  <a:ext cx="84083" cy="12878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E6C29B6-B878-4749-A9A4-5506EEEBB8D5}"/>
                  </a:ext>
                </a:extLst>
              </p:cNvPr>
              <p:cNvGrpSpPr/>
              <p:nvPr/>
            </p:nvGrpSpPr>
            <p:grpSpPr>
              <a:xfrm rot="10800000">
                <a:off x="5493016" y="3023775"/>
                <a:ext cx="168166" cy="130684"/>
                <a:chOff x="2991924" y="2736215"/>
                <a:chExt cx="168166" cy="130684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9B7507D-59A2-9C48-B940-45B13CD23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1924" y="2736215"/>
                  <a:ext cx="84083" cy="12878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2809D775-7EB4-FF40-8A7D-5A1EE5B21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6007" y="2738114"/>
                  <a:ext cx="84083" cy="12878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4" name="Text Box 22">
            <a:extLst>
              <a:ext uri="{FF2B5EF4-FFF2-40B4-BE49-F238E27FC236}">
                <a16:creationId xmlns:a16="http://schemas.microsoft.com/office/drawing/2014/main" id="{320B8293-7742-624A-9CA7-028D897F5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11" y="592898"/>
            <a:ext cx="84377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Fitting the waveform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onto the bar (which you don’t have to do, but I’m doing for educational purposes), you can see how it fits . . . </a:t>
            </a:r>
          </a:p>
        </p:txBody>
      </p:sp>
      <p:sp>
        <p:nvSpPr>
          <p:cNvPr id="25" name="Text Box 48">
            <a:extLst>
              <a:ext uri="{FF2B5EF4-FFF2-40B4-BE49-F238E27FC236}">
                <a16:creationId xmlns:a16="http://schemas.microsoft.com/office/drawing/2014/main" id="{C8663179-B3CF-5E44-892A-81CAAF6A3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11" y="3395052"/>
            <a:ext cx="86282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b.) What’s the speed of sound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in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copper bar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50B492-FABF-C047-A044-2CA6F4AB7436}"/>
              </a:ext>
            </a:extLst>
          </p:cNvPr>
          <p:cNvSpPr txBox="1"/>
          <p:nvPr/>
        </p:nvSpPr>
        <p:spPr>
          <a:xfrm>
            <a:off x="8560129" y="6374825"/>
            <a:ext cx="58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32.)</a:t>
            </a:r>
          </a:p>
        </p:txBody>
      </p:sp>
    </p:spTree>
    <p:extLst>
      <p:ext uri="{BB962C8B-B14F-4D97-AF65-F5344CB8AC3E}">
        <p14:creationId xmlns:p14="http://schemas.microsoft.com/office/powerpoint/2010/main" val="2894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080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happens when waves interact?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898" y="1010369"/>
            <a:ext cx="8594203" cy="115409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When two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2036BD"/>
                </a:solidFill>
              </a:rPr>
              <a:t>waves meet</a:t>
            </a:r>
            <a:r>
              <a:rPr lang="en-US" sz="2000" dirty="0"/>
              <a:t>, for an instant their </a:t>
            </a:r>
            <a:r>
              <a:rPr lang="en-US" sz="2000" dirty="0">
                <a:solidFill>
                  <a:srgbClr val="2036BD"/>
                </a:solidFill>
              </a:rPr>
              <a:t>energies combine </a:t>
            </a:r>
            <a:r>
              <a:rPr lang="en-US" sz="2000" dirty="0"/>
              <a:t>to form a new wave</a:t>
            </a:r>
          </a:p>
          <a:p>
            <a:pPr lvl="1"/>
            <a:r>
              <a:rPr lang="en-US" dirty="0"/>
              <a:t>The combination is only for the instant during which both occupy the same point—afterward, each individual wave continues on its way 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1131"/>
          <a:stretch/>
        </p:blipFill>
        <p:spPr>
          <a:xfrm>
            <a:off x="3904304" y="2303963"/>
            <a:ext cx="4779695" cy="1913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65" t="49522"/>
          <a:stretch/>
        </p:blipFill>
        <p:spPr>
          <a:xfrm>
            <a:off x="3904305" y="4550916"/>
            <a:ext cx="4886182" cy="2032446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996F7F6-B1B3-E44A-BFA2-70CFADBDE5F4}"/>
              </a:ext>
            </a:extLst>
          </p:cNvPr>
          <p:cNvSpPr txBox="1">
            <a:spLocks/>
          </p:cNvSpPr>
          <p:nvPr/>
        </p:nvSpPr>
        <p:spPr>
          <a:xfrm>
            <a:off x="471528" y="4618299"/>
            <a:ext cx="3128152" cy="11540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Destructive interference </a:t>
            </a:r>
            <a:r>
              <a:rPr lang="en-US" sz="2000" dirty="0">
                <a:solidFill>
                  <a:srgbClr val="2036BD"/>
                </a:solidFill>
              </a:rPr>
              <a:t>results in </a:t>
            </a:r>
            <a:r>
              <a:rPr lang="en-US" sz="2000" dirty="0"/>
              <a:t>a </a:t>
            </a:r>
            <a:r>
              <a:rPr lang="en-US" sz="2000" dirty="0">
                <a:solidFill>
                  <a:srgbClr val="2036BD"/>
                </a:solidFill>
              </a:rPr>
              <a:t>smaller amplitude </a:t>
            </a:r>
            <a:r>
              <a:rPr lang="en-US" sz="2000" dirty="0"/>
              <a:t>than either wave alone</a:t>
            </a:r>
            <a:endParaRPr lang="en-US" b="1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5BE0C8F-7442-5842-A9B5-A3A27BDB437E}"/>
              </a:ext>
            </a:extLst>
          </p:cNvPr>
          <p:cNvSpPr txBox="1">
            <a:spLocks/>
          </p:cNvSpPr>
          <p:nvPr/>
        </p:nvSpPr>
        <p:spPr>
          <a:xfrm>
            <a:off x="471528" y="2561167"/>
            <a:ext cx="3113824" cy="1154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Constructive interference </a:t>
            </a:r>
            <a:r>
              <a:rPr lang="en-US" sz="2000" dirty="0">
                <a:solidFill>
                  <a:srgbClr val="2036BD"/>
                </a:solidFill>
              </a:rPr>
              <a:t>creates</a:t>
            </a:r>
            <a:r>
              <a:rPr lang="en-US" sz="2000" dirty="0"/>
              <a:t> a </a:t>
            </a:r>
            <a:r>
              <a:rPr lang="en-US" sz="2000" dirty="0">
                <a:solidFill>
                  <a:srgbClr val="2036BD"/>
                </a:solidFill>
              </a:rPr>
              <a:t>greater amplitude </a:t>
            </a:r>
            <a:r>
              <a:rPr lang="en-US" sz="2000" dirty="0"/>
              <a:t>than either wave alone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E86DCD-2D1D-044B-8F9F-2E6414182CAD}"/>
              </a:ext>
            </a:extLst>
          </p:cNvPr>
          <p:cNvSpPr txBox="1"/>
          <p:nvPr/>
        </p:nvSpPr>
        <p:spPr>
          <a:xfrm>
            <a:off x="8687130" y="6374825"/>
            <a:ext cx="453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4.)</a:t>
            </a:r>
          </a:p>
        </p:txBody>
      </p:sp>
    </p:spTree>
    <p:extLst>
      <p:ext uri="{BB962C8B-B14F-4D97-AF65-F5344CB8AC3E}">
        <p14:creationId xmlns:p14="http://schemas.microsoft.com/office/powerpoint/2010/main" val="390232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2278"/>
          </a:xfrm>
        </p:spPr>
        <p:txBody>
          <a:bodyPr>
            <a:normAutofit fontScale="90000"/>
          </a:bodyPr>
          <a:lstStyle/>
          <a:p>
            <a:r>
              <a:rPr lang="en-US" dirty="0"/>
              <a:t>How about when waves hit a boundary?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307" y="1345557"/>
            <a:ext cx="864523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Questions to ponder </a:t>
            </a:r>
            <a:r>
              <a:rPr lang="en-US" sz="2000" dirty="0"/>
              <a:t>as we play with </a:t>
            </a:r>
            <a:r>
              <a:rPr lang="en-US" sz="2000" dirty="0">
                <a:solidFill>
                  <a:srgbClr val="2036BD"/>
                </a:solidFill>
              </a:rPr>
              <a:t>waves on a rope</a:t>
            </a:r>
            <a:r>
              <a:rPr lang="mr-IN" sz="2000" dirty="0"/>
              <a:t>…</a:t>
            </a:r>
            <a:r>
              <a:rPr lang="en-US" sz="2000" dirty="0"/>
              <a:t>  </a:t>
            </a: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If I shake </a:t>
            </a:r>
            <a:r>
              <a:rPr lang="en-US" dirty="0"/>
              <a:t>a </a:t>
            </a:r>
            <a:r>
              <a:rPr lang="en-US" dirty="0">
                <a:solidFill>
                  <a:srgbClr val="2036BD"/>
                </a:solidFill>
              </a:rPr>
              <a:t>rope</a:t>
            </a:r>
            <a:r>
              <a:rPr lang="en-US" dirty="0"/>
              <a:t> that is </a:t>
            </a:r>
            <a:r>
              <a:rPr lang="en-US" dirty="0">
                <a:solidFill>
                  <a:srgbClr val="2036BD"/>
                </a:solidFill>
              </a:rPr>
              <a:t>attached to a fixed point </a:t>
            </a:r>
            <a:r>
              <a:rPr lang="en-US" dirty="0"/>
              <a:t>(e.g. a wall), </a:t>
            </a:r>
            <a:r>
              <a:rPr lang="en-US" dirty="0">
                <a:solidFill>
                  <a:srgbClr val="2036BD"/>
                </a:solidFill>
              </a:rPr>
              <a:t>what happens </a:t>
            </a:r>
            <a:r>
              <a:rPr lang="en-US" dirty="0"/>
              <a:t>when the </a:t>
            </a:r>
            <a:r>
              <a:rPr lang="en-US" dirty="0">
                <a:solidFill>
                  <a:srgbClr val="2036BD"/>
                </a:solidFill>
              </a:rPr>
              <a:t>wave pulse hits </a:t>
            </a:r>
            <a:r>
              <a:rPr lang="en-US" dirty="0"/>
              <a:t>that </a:t>
            </a:r>
            <a:r>
              <a:rPr lang="en-US" dirty="0">
                <a:solidFill>
                  <a:srgbClr val="2036BD"/>
                </a:solidFill>
              </a:rPr>
              <a:t>fixed point</a:t>
            </a:r>
            <a:r>
              <a:rPr lang="en-US" dirty="0"/>
              <a:t>?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What happens if </a:t>
            </a:r>
            <a:r>
              <a:rPr lang="en-US" dirty="0"/>
              <a:t>I keep </a:t>
            </a:r>
            <a:r>
              <a:rPr lang="en-US" dirty="0">
                <a:solidFill>
                  <a:srgbClr val="2036BD"/>
                </a:solidFill>
              </a:rPr>
              <a:t>jiggling the rope randomly </a:t>
            </a:r>
            <a:r>
              <a:rPr lang="en-US" dirty="0"/>
              <a:t>and </a:t>
            </a:r>
            <a:r>
              <a:rPr lang="en-US" dirty="0">
                <a:solidFill>
                  <a:srgbClr val="2036BD"/>
                </a:solidFill>
              </a:rPr>
              <a:t>allowing the pulses to bounce back</a:t>
            </a:r>
            <a:r>
              <a:rPr lang="en-US" dirty="0"/>
              <a:t>?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What happens if </a:t>
            </a:r>
            <a:r>
              <a:rPr lang="en-US" dirty="0"/>
              <a:t>I </a:t>
            </a:r>
            <a:r>
              <a:rPr lang="en-US" dirty="0">
                <a:solidFill>
                  <a:srgbClr val="2036BD"/>
                </a:solidFill>
              </a:rPr>
              <a:t>jiggle the rope at </a:t>
            </a:r>
            <a:r>
              <a:rPr lang="en-US" u="sng" dirty="0">
                <a:solidFill>
                  <a:srgbClr val="2036BD"/>
                </a:solidFill>
              </a:rPr>
              <a:t>just</a:t>
            </a:r>
            <a:r>
              <a:rPr lang="en-US" dirty="0">
                <a:solidFill>
                  <a:srgbClr val="2036BD"/>
                </a:solidFill>
              </a:rPr>
              <a:t> the right frequency</a:t>
            </a:r>
            <a:r>
              <a:rPr lang="en-US" dirty="0"/>
              <a:t>? How about at faster frequencies?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CB7990-989F-8045-8F78-9135A2C33C98}"/>
              </a:ext>
            </a:extLst>
          </p:cNvPr>
          <p:cNvSpPr txBox="1"/>
          <p:nvPr/>
        </p:nvSpPr>
        <p:spPr>
          <a:xfrm>
            <a:off x="8687130" y="6374825"/>
            <a:ext cx="453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5.)</a:t>
            </a:r>
          </a:p>
        </p:txBody>
      </p:sp>
    </p:spTree>
    <p:extLst>
      <p:ext uri="{BB962C8B-B14F-4D97-AF65-F5344CB8AC3E}">
        <p14:creationId xmlns:p14="http://schemas.microsoft.com/office/powerpoint/2010/main" val="8454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8" y="120149"/>
            <a:ext cx="8229600" cy="525884"/>
          </a:xfrm>
        </p:spPr>
        <p:txBody>
          <a:bodyPr>
            <a:normAutofit fontScale="90000"/>
          </a:bodyPr>
          <a:lstStyle/>
          <a:p>
            <a:r>
              <a:rPr lang="en-US" dirty="0"/>
              <a:t>Standing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757" y="702722"/>
            <a:ext cx="8754219" cy="94479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Under the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2036BD"/>
                </a:solidFill>
              </a:rPr>
              <a:t>right conditions</a:t>
            </a:r>
            <a:r>
              <a:rPr lang="en-US" sz="2000" dirty="0"/>
              <a:t>, the </a:t>
            </a:r>
            <a:r>
              <a:rPr lang="en-US" sz="2000" dirty="0">
                <a:solidFill>
                  <a:srgbClr val="2036BD"/>
                </a:solidFill>
              </a:rPr>
              <a:t>bouncing waves </a:t>
            </a:r>
            <a:r>
              <a:rPr lang="en-US" sz="2000" dirty="0">
                <a:solidFill>
                  <a:srgbClr val="00C201"/>
                </a:solidFill>
              </a:rPr>
              <a:t>will superimpose </a:t>
            </a:r>
            <a:r>
              <a:rPr lang="en-US" sz="2000" dirty="0">
                <a:solidFill>
                  <a:srgbClr val="2036BD"/>
                </a:solidFill>
              </a:rPr>
              <a:t>in</a:t>
            </a:r>
            <a:r>
              <a:rPr lang="en-US" sz="2000" dirty="0"/>
              <a:t> an </a:t>
            </a:r>
            <a:r>
              <a:rPr lang="en-US" sz="2000" dirty="0">
                <a:solidFill>
                  <a:srgbClr val="2036BD"/>
                </a:solidFill>
              </a:rPr>
              <a:t>orderly fashion</a:t>
            </a:r>
            <a:r>
              <a:rPr lang="en-US" sz="2000" dirty="0"/>
              <a:t>, almost seeming to “stand still” on the rope. This is called a </a:t>
            </a:r>
            <a:r>
              <a:rPr lang="en-US" sz="2000" i="1" dirty="0">
                <a:solidFill>
                  <a:srgbClr val="FF0000"/>
                </a:solidFill>
              </a:rPr>
              <a:t>standing wave</a:t>
            </a:r>
            <a:r>
              <a:rPr lang="en-US" sz="2000" dirty="0"/>
              <a:t>.</a:t>
            </a:r>
          </a:p>
        </p:txBody>
      </p:sp>
      <p:pic>
        <p:nvPicPr>
          <p:cNvPr id="4" name="Picture 3" descr="Screen Shot 2015-03-23 at 12.48.2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8"/>
          <a:stretch/>
        </p:blipFill>
        <p:spPr>
          <a:xfrm>
            <a:off x="4572000" y="3272758"/>
            <a:ext cx="4376057" cy="3120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9649" y="6460887"/>
            <a:ext cx="309870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http://</a:t>
            </a:r>
            <a:r>
              <a:rPr lang="en-US" sz="600" dirty="0" err="1"/>
              <a:t>web.utk.edu</a:t>
            </a:r>
            <a:r>
              <a:rPr lang="en-US" sz="600" dirty="0"/>
              <a:t>/~</a:t>
            </a:r>
            <a:r>
              <a:rPr lang="en-US" sz="600" dirty="0" err="1"/>
              <a:t>cnattras</a:t>
            </a:r>
            <a:r>
              <a:rPr lang="en-US" sz="600" dirty="0"/>
              <a:t>/Physics221Spring2013/modules/m10/images/</a:t>
            </a:r>
            <a:r>
              <a:rPr lang="en-US" sz="600" dirty="0" err="1"/>
              <a:t>stand.gif</a:t>
            </a:r>
            <a:endParaRPr lang="en-US" sz="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37779D-FB9C-8C45-9CE2-66BBE0C3457A}"/>
              </a:ext>
            </a:extLst>
          </p:cNvPr>
          <p:cNvSpPr txBox="1">
            <a:spLocks/>
          </p:cNvSpPr>
          <p:nvPr/>
        </p:nvSpPr>
        <p:spPr>
          <a:xfrm>
            <a:off x="459243" y="4932983"/>
            <a:ext cx="3621974" cy="146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 standing wave’s anatomy</a:t>
            </a:r>
            <a:r>
              <a:rPr lang="en-US" sz="2000" dirty="0"/>
              <a:t> is </a:t>
            </a:r>
            <a:r>
              <a:rPr lang="en-US" sz="2000" dirty="0">
                <a:solidFill>
                  <a:srgbClr val="00C201"/>
                </a:solidFill>
              </a:rPr>
              <a:t>described by </a:t>
            </a:r>
            <a:r>
              <a:rPr lang="en-US" sz="2000" dirty="0"/>
              <a:t>“</a:t>
            </a:r>
            <a:r>
              <a:rPr lang="en-US" sz="2000" dirty="0">
                <a:solidFill>
                  <a:srgbClr val="2036BD"/>
                </a:solidFill>
              </a:rPr>
              <a:t>nodes</a:t>
            </a:r>
            <a:r>
              <a:rPr lang="en-US" sz="2000" dirty="0"/>
              <a:t>” (areas of no motion) </a:t>
            </a:r>
            <a:r>
              <a:rPr lang="en-US" sz="2000" dirty="0">
                <a:solidFill>
                  <a:srgbClr val="2036BD"/>
                </a:solidFill>
              </a:rPr>
              <a:t>and “antinodes</a:t>
            </a:r>
            <a:r>
              <a:rPr lang="en-US" sz="2000" dirty="0"/>
              <a:t>” (areas of maximum motion).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CEA854-CD70-7546-A42F-109388CCF7D9}"/>
              </a:ext>
            </a:extLst>
          </p:cNvPr>
          <p:cNvSpPr txBox="1">
            <a:spLocks/>
          </p:cNvSpPr>
          <p:nvPr/>
        </p:nvSpPr>
        <p:spPr>
          <a:xfrm>
            <a:off x="3628" y="2867622"/>
            <a:ext cx="4376057" cy="196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If the frequency </a:t>
            </a:r>
            <a:r>
              <a:rPr lang="en-US" dirty="0">
                <a:solidFill>
                  <a:srgbClr val="2036BD"/>
                </a:solidFill>
              </a:rPr>
              <a:t>of</a:t>
            </a:r>
            <a:r>
              <a:rPr lang="en-US" dirty="0"/>
              <a:t> the </a:t>
            </a:r>
            <a:r>
              <a:rPr lang="en-US" dirty="0">
                <a:solidFill>
                  <a:srgbClr val="2036BD"/>
                </a:solidFill>
              </a:rPr>
              <a:t>force </a:t>
            </a:r>
            <a:r>
              <a:rPr lang="en-US" dirty="0"/>
              <a:t>causing the system to vibrate </a:t>
            </a:r>
            <a:r>
              <a:rPr lang="en-US" dirty="0">
                <a:solidFill>
                  <a:srgbClr val="2036BD"/>
                </a:solidFill>
              </a:rPr>
              <a:t>matches</a:t>
            </a:r>
            <a:r>
              <a:rPr lang="en-US" dirty="0"/>
              <a:t> one of the </a:t>
            </a:r>
            <a:r>
              <a:rPr lang="en-US" dirty="0">
                <a:solidFill>
                  <a:srgbClr val="2036BD"/>
                </a:solidFill>
              </a:rPr>
              <a:t>natural frequencies of the system</a:t>
            </a:r>
            <a:r>
              <a:rPr lang="en-US" dirty="0"/>
              <a:t>, the </a:t>
            </a:r>
            <a:r>
              <a:rPr lang="en-US" dirty="0">
                <a:solidFill>
                  <a:srgbClr val="2036BD"/>
                </a:solidFill>
              </a:rPr>
              <a:t>resulting superposition </a:t>
            </a:r>
            <a:r>
              <a:rPr lang="en-US" dirty="0"/>
              <a:t>will </a:t>
            </a:r>
            <a:r>
              <a:rPr lang="en-US" dirty="0">
                <a:solidFill>
                  <a:srgbClr val="2036BD"/>
                </a:solidFill>
              </a:rPr>
              <a:t>produce a standing wave</a:t>
            </a:r>
            <a:r>
              <a:rPr lang="en-US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A9FD9-6D9C-6F41-92F2-17F3E2F0ACF6}"/>
              </a:ext>
            </a:extLst>
          </p:cNvPr>
          <p:cNvSpPr txBox="1"/>
          <p:nvPr/>
        </p:nvSpPr>
        <p:spPr>
          <a:xfrm>
            <a:off x="8687130" y="6374825"/>
            <a:ext cx="453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DBA9A-F951-2846-A961-D2509E247511}"/>
              </a:ext>
            </a:extLst>
          </p:cNvPr>
          <p:cNvSpPr txBox="1"/>
          <p:nvPr/>
        </p:nvSpPr>
        <p:spPr>
          <a:xfrm>
            <a:off x="308757" y="1625185"/>
            <a:ext cx="8639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The “right conditions” </a:t>
            </a:r>
            <a:r>
              <a:rPr lang="en-US" sz="2000" dirty="0">
                <a:latin typeface="+mj-lt"/>
              </a:rPr>
              <a:t>are, essentially, </a:t>
            </a:r>
            <a:r>
              <a:rPr lang="en-US" sz="2000" dirty="0">
                <a:solidFill>
                  <a:srgbClr val="2036BD"/>
                </a:solidFill>
                <a:latin typeface="+mj-lt"/>
              </a:rPr>
              <a:t>those of resonance </a:t>
            </a:r>
            <a:r>
              <a:rPr lang="en-US" sz="2000" dirty="0">
                <a:latin typeface="+mj-lt"/>
              </a:rPr>
              <a:t>(though having </a:t>
            </a:r>
            <a:r>
              <a:rPr lang="en-US" sz="2000" dirty="0" err="1">
                <a:latin typeface="+mj-lt"/>
              </a:rPr>
              <a:t>reson</a:t>
            </a:r>
            <a:r>
              <a:rPr lang="en-US" sz="2000" dirty="0">
                <a:latin typeface="+mj-lt"/>
              </a:rPr>
              <a:t>- </a:t>
            </a:r>
            <a:r>
              <a:rPr lang="en-US" sz="2000" dirty="0" err="1">
                <a:latin typeface="+mj-lt"/>
              </a:rPr>
              <a:t>ance</a:t>
            </a:r>
            <a:r>
              <a:rPr lang="en-US" sz="2000" dirty="0">
                <a:latin typeface="+mj-lt"/>
              </a:rPr>
              <a:t> does not guarantee a standing wave--a kid on a swing experiences resonance when the parent pushes but a standing wave doesn’t come with that situation).</a:t>
            </a:r>
          </a:p>
        </p:txBody>
      </p:sp>
    </p:spTree>
    <p:extLst>
      <p:ext uri="{BB962C8B-B14F-4D97-AF65-F5344CB8AC3E}">
        <p14:creationId xmlns:p14="http://schemas.microsoft.com/office/powerpoint/2010/main" val="418166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standing waves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25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What observations </a:t>
            </a:r>
            <a:r>
              <a:rPr lang="en-US" sz="2000" dirty="0"/>
              <a:t>do we have to help determine what kind of a standing wave will be produced for a system? </a:t>
            </a:r>
            <a:r>
              <a:rPr lang="en-US" sz="2000" dirty="0">
                <a:solidFill>
                  <a:srgbClr val="2036BD"/>
                </a:solidFill>
              </a:rPr>
              <a:t>Let’s recap </a:t>
            </a:r>
            <a:r>
              <a:rPr lang="en-US" sz="2000" dirty="0"/>
              <a:t>what we know so far: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288027" y="2430890"/>
                <a:ext cx="86868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1.)  A wave is traditionally characterized by its frequency </a:t>
                </a:r>
                <a14:m>
                  <m:oMath xmlns:m="http://schemas.openxmlformats.org/officeDocument/2006/math">
                    <m:r>
                      <a:rPr lang="en-US" altLang="en-US" sz="1800" i="1" smtClean="0">
                        <a:solidFill>
                          <a:schemeClr val="accent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</m:oMath>
                </a14:m>
                <a:r>
                  <a:rPr lang="en-US" altLang="en-US" sz="18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, its wavelength </a:t>
                </a:r>
                <a14:m>
                  <m:oMath xmlns:m="http://schemas.openxmlformats.org/officeDocument/2006/math">
                    <m:r>
                      <a:rPr lang="en-US" altLang="en-US" sz="1800" i="1" smtClean="0">
                        <a:solidFill>
                          <a:schemeClr val="accent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altLang="en-US" sz="18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 and its wave velocity v.</a:t>
                </a:r>
              </a:p>
            </p:txBody>
          </p:sp>
        </mc:Choice>
        <mc:Fallback xmlns="">
          <p:sp>
            <p:nvSpPr>
              <p:cNvPr id="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27" y="2430890"/>
                <a:ext cx="8686800" cy="646331"/>
              </a:xfrm>
              <a:prstGeom prst="rect">
                <a:avLst/>
              </a:prstGeom>
              <a:blipFill>
                <a:blip r:embed="rId3"/>
                <a:stretch>
                  <a:fillRect l="-584" t="-3846" b="-134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FED0FE4-CFB5-874D-AE9A-F1B1DAE7510E}"/>
              </a:ext>
            </a:extLst>
          </p:cNvPr>
          <p:cNvGrpSpPr/>
          <p:nvPr/>
        </p:nvGrpSpPr>
        <p:grpSpPr>
          <a:xfrm>
            <a:off x="1889815" y="3231208"/>
            <a:ext cx="6296293" cy="1935755"/>
            <a:chOff x="2364828" y="2885211"/>
            <a:chExt cx="6296293" cy="1935755"/>
          </a:xfrm>
        </p:grpSpPr>
        <p:pic>
          <p:nvPicPr>
            <p:cNvPr id="8" name="Picture 24" descr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64828" y="3493224"/>
              <a:ext cx="42672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11"/>
            <p:cNvCxnSpPr>
              <a:cxnSpLocks noChangeShapeType="1"/>
            </p:cNvCxnSpPr>
            <p:nvPr/>
          </p:nvCxnSpPr>
          <p:spPr bwMode="auto">
            <a:xfrm>
              <a:off x="6555828" y="3645624"/>
              <a:ext cx="9144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6860628" y="3264624"/>
              <a:ext cx="18004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 dirty="0">
                  <a:latin typeface="Palatino Linotype" charset="0"/>
                  <a:ea typeface="Palatino Linotype" charset="0"/>
                  <a:cs typeface="Palatino Linotype" charset="0"/>
                </a:rPr>
                <a:t>v (meters/second)</a:t>
              </a:r>
            </a:p>
          </p:txBody>
        </p:sp>
        <p:cxnSp>
          <p:nvCxnSpPr>
            <p:cNvPr id="11" name="Straight Arrow Connector 14"/>
            <p:cNvCxnSpPr>
              <a:cxnSpLocks noChangeShapeType="1"/>
            </p:cNvCxnSpPr>
            <p:nvPr/>
          </p:nvCxnSpPr>
          <p:spPr bwMode="auto">
            <a:xfrm>
              <a:off x="3126828" y="3188424"/>
              <a:ext cx="27432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2860129" y="3150324"/>
              <a:ext cx="533400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7"/>
            <p:cNvCxnSpPr>
              <a:cxnSpLocks noChangeShapeType="1"/>
            </p:cNvCxnSpPr>
            <p:nvPr/>
          </p:nvCxnSpPr>
          <p:spPr bwMode="auto">
            <a:xfrm rot="5400000" flipH="1" flipV="1">
              <a:off x="5604122" y="3225730"/>
              <a:ext cx="5334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4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524227"/>
                </p:ext>
              </p:extLst>
            </p:nvPr>
          </p:nvGraphicFramePr>
          <p:xfrm>
            <a:off x="3672381" y="2885211"/>
            <a:ext cx="1437235" cy="2830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" name="Equation" r:id="rId5" imgW="1028700" imgH="203200" progId="Equation.DSMT4">
                    <p:embed/>
                  </p:oleObj>
                </mc:Choice>
                <mc:Fallback>
                  <p:oleObj name="Equation" r:id="rId5" imgW="1028700" imgH="203200" progId="Equation.DSMT4">
                    <p:embed/>
                    <p:pic>
                      <p:nvPicPr>
                        <p:cNvPr id="1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2381" y="2885211"/>
                          <a:ext cx="1437235" cy="2830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Straight Arrow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4955629" y="4406036"/>
              <a:ext cx="457200" cy="3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8797249"/>
                </p:ext>
              </p:extLst>
            </p:nvPr>
          </p:nvGraphicFramePr>
          <p:xfrm>
            <a:off x="5222274" y="4387363"/>
            <a:ext cx="1333554" cy="4336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" name="Equation" r:id="rId7" imgW="1092200" imgH="355600" progId="Equation.DSMT4">
                    <p:embed/>
                  </p:oleObj>
                </mc:Choice>
                <mc:Fallback>
                  <p:oleObj name="Equation" r:id="rId7" imgW="1092200" imgH="355600" progId="Equation.DSMT4">
                    <p:embed/>
                    <p:pic>
                      <p:nvPicPr>
                        <p:cNvPr id="16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2274" y="4387363"/>
                          <a:ext cx="1333554" cy="4336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88027" y="5300934"/>
            <a:ext cx="845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chemeClr val="accent2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2.)  The relationship between these three parameters is:</a:t>
            </a:r>
          </a:p>
        </p:txBody>
      </p:sp>
      <p:graphicFrame>
        <p:nvGraphicFramePr>
          <p:cNvPr id="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228317"/>
              </p:ext>
            </p:extLst>
          </p:nvPr>
        </p:nvGraphicFramePr>
        <p:xfrm>
          <a:off x="3737664" y="5800580"/>
          <a:ext cx="8937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Equation" r:id="rId9" imgW="520700" imgH="177800" progId="Equation.DSMT4">
                  <p:embed/>
                </p:oleObj>
              </mc:Choice>
              <mc:Fallback>
                <p:oleObj name="Equation" r:id="rId9" imgW="520700" imgH="177800" progId="Equation.DSMT4">
                  <p:embed/>
                  <p:pic>
                    <p:nvPicPr>
                      <p:cNvPr id="1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7664" y="5800580"/>
                        <a:ext cx="893763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723270B-7000-5641-B38F-E5629F82A18B}"/>
              </a:ext>
            </a:extLst>
          </p:cNvPr>
          <p:cNvSpPr txBox="1"/>
          <p:nvPr/>
        </p:nvSpPr>
        <p:spPr>
          <a:xfrm>
            <a:off x="8687130" y="6374825"/>
            <a:ext cx="453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7.)</a:t>
            </a:r>
          </a:p>
        </p:txBody>
      </p:sp>
    </p:spTree>
    <p:extLst>
      <p:ext uri="{BB962C8B-B14F-4D97-AF65-F5344CB8AC3E}">
        <p14:creationId xmlns:p14="http://schemas.microsoft.com/office/powerpoint/2010/main" val="60466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5"/>
          <p:cNvGrpSpPr>
            <a:grpSpLocks/>
          </p:cNvGrpSpPr>
          <p:nvPr/>
        </p:nvGrpSpPr>
        <p:grpSpPr bwMode="auto">
          <a:xfrm>
            <a:off x="876300" y="4244502"/>
            <a:ext cx="4343400" cy="990600"/>
            <a:chOff x="762000" y="5562600"/>
            <a:chExt cx="4343400" cy="990600"/>
          </a:xfrm>
        </p:grpSpPr>
        <p:pic>
          <p:nvPicPr>
            <p:cNvPr id="5" name="Picture 24" descr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2000" y="5715000"/>
              <a:ext cx="4038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14"/>
            <p:cNvSpPr>
              <a:spLocks noChangeArrowheads="1"/>
            </p:cNvSpPr>
            <p:nvPr/>
          </p:nvSpPr>
          <p:spPr bwMode="auto">
            <a:xfrm>
              <a:off x="2133600" y="5562600"/>
              <a:ext cx="29718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60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grpSp>
        <p:nvGrpSpPr>
          <p:cNvPr id="7" name="Group 117"/>
          <p:cNvGrpSpPr>
            <a:grpSpLocks/>
          </p:cNvGrpSpPr>
          <p:nvPr/>
        </p:nvGrpSpPr>
        <p:grpSpPr bwMode="auto">
          <a:xfrm>
            <a:off x="3848100" y="4320702"/>
            <a:ext cx="2057400" cy="685800"/>
            <a:chOff x="3657600" y="5791200"/>
            <a:chExt cx="2057400" cy="685800"/>
          </a:xfrm>
        </p:grpSpPr>
        <p:pic>
          <p:nvPicPr>
            <p:cNvPr id="8" name="Picture 24" descr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57600" y="5867400"/>
              <a:ext cx="20574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16"/>
            <p:cNvSpPr>
              <a:spLocks noChangeArrowheads="1"/>
            </p:cNvSpPr>
            <p:nvPr/>
          </p:nvSpPr>
          <p:spPr bwMode="auto">
            <a:xfrm>
              <a:off x="5029200" y="5791200"/>
              <a:ext cx="685800" cy="685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60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pic>
        <p:nvPicPr>
          <p:cNvPr id="10" name="Picture 24" descr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9900" y="4396902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96883" y="494014"/>
            <a:ext cx="86316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3.)  That means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that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if we know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wave velocity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and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if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we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can determine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appropriate wavelength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for a given situation,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we can determine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frequency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of the wave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and, hence, the frequency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our force must vibrate at to generate a standing wave.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96883" y="1971609"/>
            <a:ext cx="8732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4.)  So how to get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the 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appropriate wavelength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for a given system?</a:t>
            </a:r>
          </a:p>
        </p:txBody>
      </p: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571500" y="4701701"/>
            <a:ext cx="306388" cy="306388"/>
            <a:chOff x="457200" y="5029199"/>
            <a:chExt cx="305594" cy="305594"/>
          </a:xfrm>
        </p:grpSpPr>
        <p:cxnSp>
          <p:nvCxnSpPr>
            <p:cNvPr id="14" name="Straight Connector 26"/>
            <p:cNvCxnSpPr>
              <a:cxnSpLocks noChangeShapeType="1"/>
            </p:cNvCxnSpPr>
            <p:nvPr/>
          </p:nvCxnSpPr>
          <p:spPr bwMode="auto">
            <a:xfrm>
              <a:off x="457200" y="5029200"/>
              <a:ext cx="3048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28"/>
            <p:cNvCxnSpPr>
              <a:cxnSpLocks noChangeShapeType="1"/>
            </p:cNvCxnSpPr>
            <p:nvPr/>
          </p:nvCxnSpPr>
          <p:spPr bwMode="auto">
            <a:xfrm rot="5400000">
              <a:off x="609600" y="5181599"/>
              <a:ext cx="3048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31"/>
            <p:cNvCxnSpPr>
              <a:cxnSpLocks noChangeShapeType="1"/>
            </p:cNvCxnSpPr>
            <p:nvPr/>
          </p:nvCxnSpPr>
          <p:spPr bwMode="auto">
            <a:xfrm rot="5400000">
              <a:off x="457200" y="50291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33"/>
            <p:cNvCxnSpPr>
              <a:cxnSpLocks noChangeShapeType="1"/>
            </p:cNvCxnSpPr>
            <p:nvPr/>
          </p:nvCxnSpPr>
          <p:spPr bwMode="auto">
            <a:xfrm rot="5400000">
              <a:off x="533400" y="50291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34"/>
            <p:cNvCxnSpPr>
              <a:cxnSpLocks noChangeShapeType="1"/>
            </p:cNvCxnSpPr>
            <p:nvPr/>
          </p:nvCxnSpPr>
          <p:spPr bwMode="auto">
            <a:xfrm rot="5400000">
              <a:off x="609600" y="50291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35"/>
            <p:cNvCxnSpPr>
              <a:cxnSpLocks noChangeShapeType="1"/>
            </p:cNvCxnSpPr>
            <p:nvPr/>
          </p:nvCxnSpPr>
          <p:spPr bwMode="auto">
            <a:xfrm rot="5400000">
              <a:off x="685800" y="50291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Connector 36"/>
            <p:cNvCxnSpPr>
              <a:cxnSpLocks noChangeShapeType="1"/>
            </p:cNvCxnSpPr>
            <p:nvPr/>
          </p:nvCxnSpPr>
          <p:spPr bwMode="auto">
            <a:xfrm rot="5400000">
              <a:off x="685800" y="51053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37"/>
            <p:cNvCxnSpPr>
              <a:cxnSpLocks noChangeShapeType="1"/>
            </p:cNvCxnSpPr>
            <p:nvPr/>
          </p:nvCxnSpPr>
          <p:spPr bwMode="auto">
            <a:xfrm rot="5400000">
              <a:off x="685800" y="51815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38"/>
            <p:cNvCxnSpPr>
              <a:cxnSpLocks noChangeShapeType="1"/>
            </p:cNvCxnSpPr>
            <p:nvPr/>
          </p:nvCxnSpPr>
          <p:spPr bwMode="auto">
            <a:xfrm rot="5400000">
              <a:off x="685800" y="52578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Group 40"/>
          <p:cNvGrpSpPr>
            <a:grpSpLocks/>
          </p:cNvGrpSpPr>
          <p:nvPr/>
        </p:nvGrpSpPr>
        <p:grpSpPr bwMode="auto">
          <a:xfrm flipH="1">
            <a:off x="2246313" y="4701701"/>
            <a:ext cx="306387" cy="306388"/>
            <a:chOff x="457198" y="5029199"/>
            <a:chExt cx="305593" cy="305594"/>
          </a:xfrm>
        </p:grpSpPr>
        <p:cxnSp>
          <p:nvCxnSpPr>
            <p:cNvPr id="24" name="Straight Connector 41"/>
            <p:cNvCxnSpPr>
              <a:cxnSpLocks noChangeShapeType="1"/>
            </p:cNvCxnSpPr>
            <p:nvPr/>
          </p:nvCxnSpPr>
          <p:spPr bwMode="auto">
            <a:xfrm>
              <a:off x="457198" y="5029200"/>
              <a:ext cx="304799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Connector 42"/>
            <p:cNvCxnSpPr>
              <a:cxnSpLocks noChangeShapeType="1"/>
            </p:cNvCxnSpPr>
            <p:nvPr/>
          </p:nvCxnSpPr>
          <p:spPr bwMode="auto">
            <a:xfrm rot="5400000">
              <a:off x="609597" y="5181599"/>
              <a:ext cx="3048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43"/>
            <p:cNvCxnSpPr>
              <a:cxnSpLocks noChangeShapeType="1"/>
            </p:cNvCxnSpPr>
            <p:nvPr/>
          </p:nvCxnSpPr>
          <p:spPr bwMode="auto">
            <a:xfrm rot="5400000">
              <a:off x="457198" y="50291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44"/>
            <p:cNvCxnSpPr>
              <a:cxnSpLocks noChangeShapeType="1"/>
            </p:cNvCxnSpPr>
            <p:nvPr/>
          </p:nvCxnSpPr>
          <p:spPr bwMode="auto">
            <a:xfrm rot="5400000">
              <a:off x="533398" y="50291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45"/>
            <p:cNvCxnSpPr>
              <a:cxnSpLocks noChangeShapeType="1"/>
            </p:cNvCxnSpPr>
            <p:nvPr/>
          </p:nvCxnSpPr>
          <p:spPr bwMode="auto">
            <a:xfrm rot="5400000">
              <a:off x="609597" y="50291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46"/>
            <p:cNvCxnSpPr>
              <a:cxnSpLocks noChangeShapeType="1"/>
            </p:cNvCxnSpPr>
            <p:nvPr/>
          </p:nvCxnSpPr>
          <p:spPr bwMode="auto">
            <a:xfrm rot="5400000">
              <a:off x="685797" y="50291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47"/>
            <p:cNvCxnSpPr>
              <a:cxnSpLocks noChangeShapeType="1"/>
            </p:cNvCxnSpPr>
            <p:nvPr/>
          </p:nvCxnSpPr>
          <p:spPr bwMode="auto">
            <a:xfrm rot="5400000">
              <a:off x="685797" y="51053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Connector 48"/>
            <p:cNvCxnSpPr>
              <a:cxnSpLocks noChangeShapeType="1"/>
            </p:cNvCxnSpPr>
            <p:nvPr/>
          </p:nvCxnSpPr>
          <p:spPr bwMode="auto">
            <a:xfrm rot="5400000">
              <a:off x="685797" y="518159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49"/>
            <p:cNvCxnSpPr>
              <a:cxnSpLocks noChangeShapeType="1"/>
            </p:cNvCxnSpPr>
            <p:nvPr/>
          </p:nvCxnSpPr>
          <p:spPr bwMode="auto">
            <a:xfrm rot="5400000">
              <a:off x="685800" y="52578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3" name="Group 70"/>
          <p:cNvGrpSpPr>
            <a:grpSpLocks/>
          </p:cNvGrpSpPr>
          <p:nvPr/>
        </p:nvGrpSpPr>
        <p:grpSpPr bwMode="auto">
          <a:xfrm>
            <a:off x="3543300" y="4701702"/>
            <a:ext cx="306388" cy="306388"/>
            <a:chOff x="457200" y="5029200"/>
            <a:chExt cx="305594" cy="305594"/>
          </a:xfrm>
        </p:grpSpPr>
        <p:cxnSp>
          <p:nvCxnSpPr>
            <p:cNvPr id="34" name="Straight Connector 71"/>
            <p:cNvCxnSpPr>
              <a:cxnSpLocks noChangeShapeType="1"/>
            </p:cNvCxnSpPr>
            <p:nvPr/>
          </p:nvCxnSpPr>
          <p:spPr bwMode="auto">
            <a:xfrm>
              <a:off x="457200" y="5029200"/>
              <a:ext cx="3048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72"/>
            <p:cNvCxnSpPr>
              <a:cxnSpLocks noChangeShapeType="1"/>
            </p:cNvCxnSpPr>
            <p:nvPr/>
          </p:nvCxnSpPr>
          <p:spPr bwMode="auto">
            <a:xfrm rot="5400000">
              <a:off x="609600" y="5181600"/>
              <a:ext cx="3048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Straight Connector 73"/>
            <p:cNvCxnSpPr>
              <a:cxnSpLocks noChangeShapeType="1"/>
            </p:cNvCxnSpPr>
            <p:nvPr/>
          </p:nvCxnSpPr>
          <p:spPr bwMode="auto">
            <a:xfrm rot="5400000">
              <a:off x="4572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Connector 74"/>
            <p:cNvCxnSpPr>
              <a:cxnSpLocks noChangeShapeType="1"/>
            </p:cNvCxnSpPr>
            <p:nvPr/>
          </p:nvCxnSpPr>
          <p:spPr bwMode="auto">
            <a:xfrm rot="5400000">
              <a:off x="5334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Connector 75"/>
            <p:cNvCxnSpPr>
              <a:cxnSpLocks noChangeShapeType="1"/>
            </p:cNvCxnSpPr>
            <p:nvPr/>
          </p:nvCxnSpPr>
          <p:spPr bwMode="auto">
            <a:xfrm rot="5400000">
              <a:off x="6096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Connector 76"/>
            <p:cNvCxnSpPr>
              <a:cxnSpLocks noChangeShapeType="1"/>
            </p:cNvCxnSpPr>
            <p:nvPr/>
          </p:nvCxnSpPr>
          <p:spPr bwMode="auto">
            <a:xfrm rot="5400000">
              <a:off x="6858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Connector 77"/>
            <p:cNvCxnSpPr>
              <a:cxnSpLocks noChangeShapeType="1"/>
            </p:cNvCxnSpPr>
            <p:nvPr/>
          </p:nvCxnSpPr>
          <p:spPr bwMode="auto">
            <a:xfrm rot="5400000">
              <a:off x="685800" y="51054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Straight Connector 78"/>
            <p:cNvCxnSpPr>
              <a:cxnSpLocks noChangeShapeType="1"/>
            </p:cNvCxnSpPr>
            <p:nvPr/>
          </p:nvCxnSpPr>
          <p:spPr bwMode="auto">
            <a:xfrm rot="5400000">
              <a:off x="685800" y="51816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Connector 79"/>
            <p:cNvCxnSpPr>
              <a:cxnSpLocks noChangeShapeType="1"/>
            </p:cNvCxnSpPr>
            <p:nvPr/>
          </p:nvCxnSpPr>
          <p:spPr bwMode="auto">
            <a:xfrm rot="5400000">
              <a:off x="685800" y="52578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3" name="Group 80"/>
          <p:cNvGrpSpPr>
            <a:grpSpLocks/>
          </p:cNvGrpSpPr>
          <p:nvPr/>
        </p:nvGrpSpPr>
        <p:grpSpPr bwMode="auto">
          <a:xfrm flipH="1">
            <a:off x="5218113" y="4701702"/>
            <a:ext cx="306387" cy="306388"/>
            <a:chOff x="457200" y="5029200"/>
            <a:chExt cx="305594" cy="305594"/>
          </a:xfrm>
        </p:grpSpPr>
        <p:cxnSp>
          <p:nvCxnSpPr>
            <p:cNvPr id="44" name="Straight Connector 81"/>
            <p:cNvCxnSpPr>
              <a:cxnSpLocks noChangeShapeType="1"/>
            </p:cNvCxnSpPr>
            <p:nvPr/>
          </p:nvCxnSpPr>
          <p:spPr bwMode="auto">
            <a:xfrm>
              <a:off x="457200" y="5029200"/>
              <a:ext cx="3048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Connector 82"/>
            <p:cNvCxnSpPr>
              <a:cxnSpLocks noChangeShapeType="1"/>
            </p:cNvCxnSpPr>
            <p:nvPr/>
          </p:nvCxnSpPr>
          <p:spPr bwMode="auto">
            <a:xfrm rot="5400000">
              <a:off x="609600" y="5181600"/>
              <a:ext cx="3048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Connector 83"/>
            <p:cNvCxnSpPr>
              <a:cxnSpLocks noChangeShapeType="1"/>
            </p:cNvCxnSpPr>
            <p:nvPr/>
          </p:nvCxnSpPr>
          <p:spPr bwMode="auto">
            <a:xfrm rot="5400000">
              <a:off x="4572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Straight Connector 84"/>
            <p:cNvCxnSpPr>
              <a:cxnSpLocks noChangeShapeType="1"/>
            </p:cNvCxnSpPr>
            <p:nvPr/>
          </p:nvCxnSpPr>
          <p:spPr bwMode="auto">
            <a:xfrm rot="5400000">
              <a:off x="5334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Straight Connector 85"/>
            <p:cNvCxnSpPr>
              <a:cxnSpLocks noChangeShapeType="1"/>
            </p:cNvCxnSpPr>
            <p:nvPr/>
          </p:nvCxnSpPr>
          <p:spPr bwMode="auto">
            <a:xfrm rot="5400000">
              <a:off x="6096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Straight Connector 86"/>
            <p:cNvCxnSpPr>
              <a:cxnSpLocks noChangeShapeType="1"/>
            </p:cNvCxnSpPr>
            <p:nvPr/>
          </p:nvCxnSpPr>
          <p:spPr bwMode="auto">
            <a:xfrm rot="5400000">
              <a:off x="6858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Straight Connector 87"/>
            <p:cNvCxnSpPr>
              <a:cxnSpLocks noChangeShapeType="1"/>
            </p:cNvCxnSpPr>
            <p:nvPr/>
          </p:nvCxnSpPr>
          <p:spPr bwMode="auto">
            <a:xfrm rot="5400000">
              <a:off x="685800" y="51054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traight Connector 88"/>
            <p:cNvCxnSpPr>
              <a:cxnSpLocks noChangeShapeType="1"/>
            </p:cNvCxnSpPr>
            <p:nvPr/>
          </p:nvCxnSpPr>
          <p:spPr bwMode="auto">
            <a:xfrm rot="5400000">
              <a:off x="685800" y="51816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89"/>
            <p:cNvCxnSpPr>
              <a:cxnSpLocks noChangeShapeType="1"/>
            </p:cNvCxnSpPr>
            <p:nvPr/>
          </p:nvCxnSpPr>
          <p:spPr bwMode="auto">
            <a:xfrm rot="5400000">
              <a:off x="685800" y="52578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3" name="Group 90"/>
          <p:cNvGrpSpPr>
            <a:grpSpLocks/>
          </p:cNvGrpSpPr>
          <p:nvPr/>
        </p:nvGrpSpPr>
        <p:grpSpPr bwMode="auto">
          <a:xfrm>
            <a:off x="6515100" y="4701702"/>
            <a:ext cx="306388" cy="306388"/>
            <a:chOff x="457200" y="5029200"/>
            <a:chExt cx="305594" cy="305594"/>
          </a:xfrm>
        </p:grpSpPr>
        <p:cxnSp>
          <p:nvCxnSpPr>
            <p:cNvPr id="54" name="Straight Connector 91"/>
            <p:cNvCxnSpPr>
              <a:cxnSpLocks noChangeShapeType="1"/>
            </p:cNvCxnSpPr>
            <p:nvPr/>
          </p:nvCxnSpPr>
          <p:spPr bwMode="auto">
            <a:xfrm>
              <a:off x="457200" y="5029200"/>
              <a:ext cx="3048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Straight Connector 92"/>
            <p:cNvCxnSpPr>
              <a:cxnSpLocks noChangeShapeType="1"/>
            </p:cNvCxnSpPr>
            <p:nvPr/>
          </p:nvCxnSpPr>
          <p:spPr bwMode="auto">
            <a:xfrm rot="5400000">
              <a:off x="609600" y="5181600"/>
              <a:ext cx="3048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Straight Connector 93"/>
            <p:cNvCxnSpPr>
              <a:cxnSpLocks noChangeShapeType="1"/>
            </p:cNvCxnSpPr>
            <p:nvPr/>
          </p:nvCxnSpPr>
          <p:spPr bwMode="auto">
            <a:xfrm rot="5400000">
              <a:off x="4572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Straight Connector 94"/>
            <p:cNvCxnSpPr>
              <a:cxnSpLocks noChangeShapeType="1"/>
            </p:cNvCxnSpPr>
            <p:nvPr/>
          </p:nvCxnSpPr>
          <p:spPr bwMode="auto">
            <a:xfrm rot="5400000">
              <a:off x="5334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Straight Connector 95"/>
            <p:cNvCxnSpPr>
              <a:cxnSpLocks noChangeShapeType="1"/>
            </p:cNvCxnSpPr>
            <p:nvPr/>
          </p:nvCxnSpPr>
          <p:spPr bwMode="auto">
            <a:xfrm rot="5400000">
              <a:off x="6096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Straight Connector 96"/>
            <p:cNvCxnSpPr>
              <a:cxnSpLocks noChangeShapeType="1"/>
            </p:cNvCxnSpPr>
            <p:nvPr/>
          </p:nvCxnSpPr>
          <p:spPr bwMode="auto">
            <a:xfrm rot="5400000">
              <a:off x="6858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Straight Connector 97"/>
            <p:cNvCxnSpPr>
              <a:cxnSpLocks noChangeShapeType="1"/>
            </p:cNvCxnSpPr>
            <p:nvPr/>
          </p:nvCxnSpPr>
          <p:spPr bwMode="auto">
            <a:xfrm rot="5400000">
              <a:off x="685800" y="51054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Straight Connector 98"/>
            <p:cNvCxnSpPr>
              <a:cxnSpLocks noChangeShapeType="1"/>
            </p:cNvCxnSpPr>
            <p:nvPr/>
          </p:nvCxnSpPr>
          <p:spPr bwMode="auto">
            <a:xfrm rot="5400000">
              <a:off x="685800" y="51816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traight Connector 99"/>
            <p:cNvCxnSpPr>
              <a:cxnSpLocks noChangeShapeType="1"/>
            </p:cNvCxnSpPr>
            <p:nvPr/>
          </p:nvCxnSpPr>
          <p:spPr bwMode="auto">
            <a:xfrm rot="5400000">
              <a:off x="685800" y="52578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3" name="Group 100"/>
          <p:cNvGrpSpPr>
            <a:grpSpLocks/>
          </p:cNvGrpSpPr>
          <p:nvPr/>
        </p:nvGrpSpPr>
        <p:grpSpPr bwMode="auto">
          <a:xfrm flipH="1">
            <a:off x="8189913" y="4701702"/>
            <a:ext cx="306387" cy="306388"/>
            <a:chOff x="457200" y="5029200"/>
            <a:chExt cx="305594" cy="305594"/>
          </a:xfrm>
        </p:grpSpPr>
        <p:cxnSp>
          <p:nvCxnSpPr>
            <p:cNvPr id="64" name="Straight Connector 101"/>
            <p:cNvCxnSpPr>
              <a:cxnSpLocks noChangeShapeType="1"/>
            </p:cNvCxnSpPr>
            <p:nvPr/>
          </p:nvCxnSpPr>
          <p:spPr bwMode="auto">
            <a:xfrm>
              <a:off x="457200" y="5029200"/>
              <a:ext cx="3048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Connector 102"/>
            <p:cNvCxnSpPr>
              <a:cxnSpLocks noChangeShapeType="1"/>
            </p:cNvCxnSpPr>
            <p:nvPr/>
          </p:nvCxnSpPr>
          <p:spPr bwMode="auto">
            <a:xfrm rot="5400000">
              <a:off x="609600" y="5181600"/>
              <a:ext cx="3048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Connector 103"/>
            <p:cNvCxnSpPr>
              <a:cxnSpLocks noChangeShapeType="1"/>
            </p:cNvCxnSpPr>
            <p:nvPr/>
          </p:nvCxnSpPr>
          <p:spPr bwMode="auto">
            <a:xfrm rot="5400000">
              <a:off x="4572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traight Connector 104"/>
            <p:cNvCxnSpPr>
              <a:cxnSpLocks noChangeShapeType="1"/>
            </p:cNvCxnSpPr>
            <p:nvPr/>
          </p:nvCxnSpPr>
          <p:spPr bwMode="auto">
            <a:xfrm rot="5400000">
              <a:off x="5334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Connector 105"/>
            <p:cNvCxnSpPr>
              <a:cxnSpLocks noChangeShapeType="1"/>
            </p:cNvCxnSpPr>
            <p:nvPr/>
          </p:nvCxnSpPr>
          <p:spPr bwMode="auto">
            <a:xfrm rot="5400000">
              <a:off x="6096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traight Connector 106"/>
            <p:cNvCxnSpPr>
              <a:cxnSpLocks noChangeShapeType="1"/>
            </p:cNvCxnSpPr>
            <p:nvPr/>
          </p:nvCxnSpPr>
          <p:spPr bwMode="auto">
            <a:xfrm rot="5400000">
              <a:off x="685800" y="50292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Connector 107"/>
            <p:cNvCxnSpPr>
              <a:cxnSpLocks noChangeShapeType="1"/>
            </p:cNvCxnSpPr>
            <p:nvPr/>
          </p:nvCxnSpPr>
          <p:spPr bwMode="auto">
            <a:xfrm rot="5400000">
              <a:off x="685800" y="51054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Straight Connector 108"/>
            <p:cNvCxnSpPr>
              <a:cxnSpLocks noChangeShapeType="1"/>
            </p:cNvCxnSpPr>
            <p:nvPr/>
          </p:nvCxnSpPr>
          <p:spPr bwMode="auto">
            <a:xfrm rot="5400000">
              <a:off x="685800" y="51816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Straight Connector 109"/>
            <p:cNvCxnSpPr>
              <a:cxnSpLocks noChangeShapeType="1"/>
            </p:cNvCxnSpPr>
            <p:nvPr/>
          </p:nvCxnSpPr>
          <p:spPr bwMode="auto">
            <a:xfrm rot="5400000">
              <a:off x="685800" y="5257800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3" name="Freeform 110"/>
          <p:cNvSpPr>
            <a:spLocks noChangeArrowheads="1"/>
          </p:cNvSpPr>
          <p:nvPr/>
        </p:nvSpPr>
        <p:spPr bwMode="auto">
          <a:xfrm>
            <a:off x="3009900" y="4422302"/>
            <a:ext cx="87313" cy="850900"/>
          </a:xfrm>
          <a:custGeom>
            <a:avLst/>
            <a:gdLst>
              <a:gd name="T0" fmla="*/ 36451 w 87207"/>
              <a:gd name="T1" fmla="*/ 0 h 850900"/>
              <a:gd name="T2" fmla="*/ 23736 w 87207"/>
              <a:gd name="T3" fmla="*/ 50800 h 850900"/>
              <a:gd name="T4" fmla="*/ 23736 w 87207"/>
              <a:gd name="T5" fmla="*/ 190500 h 850900"/>
              <a:gd name="T6" fmla="*/ 61882 w 87207"/>
              <a:gd name="T7" fmla="*/ 228600 h 850900"/>
              <a:gd name="T8" fmla="*/ 87313 w 87207"/>
              <a:gd name="T9" fmla="*/ 279400 h 850900"/>
              <a:gd name="T10" fmla="*/ 74598 w 87207"/>
              <a:gd name="T11" fmla="*/ 393700 h 850900"/>
              <a:gd name="T12" fmla="*/ 49167 w 87207"/>
              <a:gd name="T13" fmla="*/ 469900 h 850900"/>
              <a:gd name="T14" fmla="*/ 36451 w 87207"/>
              <a:gd name="T15" fmla="*/ 508000 h 850900"/>
              <a:gd name="T16" fmla="*/ 36451 w 87207"/>
              <a:gd name="T17" fmla="*/ 850900 h 8509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7207"/>
              <a:gd name="T28" fmla="*/ 0 h 850900"/>
              <a:gd name="T29" fmla="*/ 87207 w 87207"/>
              <a:gd name="T30" fmla="*/ 850900 h 8509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7207" h="850900">
                <a:moveTo>
                  <a:pt x="36407" y="0"/>
                </a:moveTo>
                <a:cubicBezTo>
                  <a:pt x="32174" y="16933"/>
                  <a:pt x="27493" y="33761"/>
                  <a:pt x="23707" y="50800"/>
                </a:cubicBezTo>
                <a:cubicBezTo>
                  <a:pt x="12209" y="102540"/>
                  <a:pt x="0" y="137159"/>
                  <a:pt x="23707" y="190500"/>
                </a:cubicBezTo>
                <a:cubicBezTo>
                  <a:pt x="31001" y="206913"/>
                  <a:pt x="51368" y="213985"/>
                  <a:pt x="61807" y="228600"/>
                </a:cubicBezTo>
                <a:cubicBezTo>
                  <a:pt x="72811" y="244006"/>
                  <a:pt x="78740" y="262467"/>
                  <a:pt x="87207" y="279400"/>
                </a:cubicBezTo>
                <a:cubicBezTo>
                  <a:pt x="82974" y="317500"/>
                  <a:pt x="82025" y="356110"/>
                  <a:pt x="74507" y="393700"/>
                </a:cubicBezTo>
                <a:cubicBezTo>
                  <a:pt x="69256" y="419954"/>
                  <a:pt x="57574" y="444500"/>
                  <a:pt x="49107" y="469900"/>
                </a:cubicBezTo>
                <a:cubicBezTo>
                  <a:pt x="44874" y="482600"/>
                  <a:pt x="36407" y="494613"/>
                  <a:pt x="36407" y="508000"/>
                </a:cubicBezTo>
                <a:lnTo>
                  <a:pt x="36407" y="85090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4" name="Freeform 111"/>
          <p:cNvSpPr>
            <a:spLocks noChangeArrowheads="1"/>
          </p:cNvSpPr>
          <p:nvPr/>
        </p:nvSpPr>
        <p:spPr bwMode="auto">
          <a:xfrm>
            <a:off x="5981700" y="4396902"/>
            <a:ext cx="87313" cy="850900"/>
          </a:xfrm>
          <a:custGeom>
            <a:avLst/>
            <a:gdLst>
              <a:gd name="T0" fmla="*/ 36451 w 87207"/>
              <a:gd name="T1" fmla="*/ 0 h 850900"/>
              <a:gd name="T2" fmla="*/ 23736 w 87207"/>
              <a:gd name="T3" fmla="*/ 50800 h 850900"/>
              <a:gd name="T4" fmla="*/ 23736 w 87207"/>
              <a:gd name="T5" fmla="*/ 190500 h 850900"/>
              <a:gd name="T6" fmla="*/ 61882 w 87207"/>
              <a:gd name="T7" fmla="*/ 228600 h 850900"/>
              <a:gd name="T8" fmla="*/ 87313 w 87207"/>
              <a:gd name="T9" fmla="*/ 279400 h 850900"/>
              <a:gd name="T10" fmla="*/ 74598 w 87207"/>
              <a:gd name="T11" fmla="*/ 393700 h 850900"/>
              <a:gd name="T12" fmla="*/ 49167 w 87207"/>
              <a:gd name="T13" fmla="*/ 469900 h 850900"/>
              <a:gd name="T14" fmla="*/ 36451 w 87207"/>
              <a:gd name="T15" fmla="*/ 508000 h 850900"/>
              <a:gd name="T16" fmla="*/ 36451 w 87207"/>
              <a:gd name="T17" fmla="*/ 850900 h 8509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7207"/>
              <a:gd name="T28" fmla="*/ 0 h 850900"/>
              <a:gd name="T29" fmla="*/ 87207 w 87207"/>
              <a:gd name="T30" fmla="*/ 850900 h 8509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7207" h="850900">
                <a:moveTo>
                  <a:pt x="36407" y="0"/>
                </a:moveTo>
                <a:cubicBezTo>
                  <a:pt x="32174" y="16933"/>
                  <a:pt x="27493" y="33761"/>
                  <a:pt x="23707" y="50800"/>
                </a:cubicBezTo>
                <a:cubicBezTo>
                  <a:pt x="12209" y="102540"/>
                  <a:pt x="0" y="137159"/>
                  <a:pt x="23707" y="190500"/>
                </a:cubicBezTo>
                <a:cubicBezTo>
                  <a:pt x="31001" y="206913"/>
                  <a:pt x="51368" y="213985"/>
                  <a:pt x="61807" y="228600"/>
                </a:cubicBezTo>
                <a:cubicBezTo>
                  <a:pt x="72811" y="244006"/>
                  <a:pt x="78740" y="262467"/>
                  <a:pt x="87207" y="279400"/>
                </a:cubicBezTo>
                <a:cubicBezTo>
                  <a:pt x="82974" y="317500"/>
                  <a:pt x="82025" y="356110"/>
                  <a:pt x="74507" y="393700"/>
                </a:cubicBezTo>
                <a:cubicBezTo>
                  <a:pt x="69256" y="419954"/>
                  <a:pt x="57574" y="444500"/>
                  <a:pt x="49107" y="469900"/>
                </a:cubicBezTo>
                <a:cubicBezTo>
                  <a:pt x="44874" y="482600"/>
                  <a:pt x="36407" y="494613"/>
                  <a:pt x="36407" y="508000"/>
                </a:cubicBezTo>
                <a:lnTo>
                  <a:pt x="36407" y="85090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5" name="Text Box 3"/>
          <p:cNvSpPr txBox="1">
            <a:spLocks noChangeArrowheads="1"/>
          </p:cNvSpPr>
          <p:nvPr/>
        </p:nvSpPr>
        <p:spPr bwMode="auto">
          <a:xfrm>
            <a:off x="396847" y="5423602"/>
            <a:ext cx="843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NOTICE: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In all three cases, the end-point constraints are met (that is, they ALL have nodes at both ends of their respective wavelengths).</a:t>
            </a:r>
          </a:p>
        </p:txBody>
      </p:sp>
      <p:sp>
        <p:nvSpPr>
          <p:cNvPr id="76" name="Text Box 3">
            <a:extLst>
              <a:ext uri="{FF2B5EF4-FFF2-40B4-BE49-F238E27FC236}">
                <a16:creationId xmlns:a16="http://schemas.microsoft.com/office/drawing/2014/main" id="{D6345640-585F-274A-B10C-425A236F8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93" y="2446524"/>
            <a:ext cx="80091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Let</a:t>
            </a:r>
            <a:r>
              <a:rPr lang="ja-JP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s look at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our rope situation.  </a:t>
            </a:r>
            <a:r>
              <a:rPr lang="en-US" altLang="ja-JP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What constraint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must be satisfied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by our 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appropriate wavelength</a:t>
            </a:r>
            <a:r>
              <a:rPr lang="ja-JP" altLang="en-US" sz="200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?  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77" name="Text Box 3">
            <a:extLst>
              <a:ext uri="{FF2B5EF4-FFF2-40B4-BE49-F238E27FC236}">
                <a16:creationId xmlns:a16="http://schemas.microsoft.com/office/drawing/2014/main" id="{730A4A83-0189-E24E-A315-E3AC13E7C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543" y="3168746"/>
            <a:ext cx="76344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It better have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node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(a 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fixed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point)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at each end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as each end is tied to a rigid structure and can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’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t move.  What kind of wave will do that?  Three are shown below.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DC3025E-9C42-A64B-BF2F-4AFE9240D37A}"/>
              </a:ext>
            </a:extLst>
          </p:cNvPr>
          <p:cNvSpPr txBox="1"/>
          <p:nvPr/>
        </p:nvSpPr>
        <p:spPr>
          <a:xfrm>
            <a:off x="8687130" y="6374825"/>
            <a:ext cx="453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8.)</a:t>
            </a:r>
          </a:p>
        </p:txBody>
      </p:sp>
    </p:spTree>
    <p:extLst>
      <p:ext uri="{BB962C8B-B14F-4D97-AF65-F5344CB8AC3E}">
        <p14:creationId xmlns:p14="http://schemas.microsoft.com/office/powerpoint/2010/main" val="375006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9382" y="414032"/>
            <a:ext cx="87639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5.)  This is all fine and dandy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but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how does it help 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with our problem?  It helps because </a:t>
            </a:r>
            <a:r>
              <a:rPr lang="en-US" altLang="en-US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we know that the span between the ends is a fixed distance </a:t>
            </a:r>
            <a:r>
              <a:rPr lang="ja-JP" altLang="en-US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L.</a:t>
            </a:r>
            <a:r>
              <a:rPr lang="ja-JP" altLang="en-US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solidFill>
                  <a:srgbClr val="00C201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All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we have to 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do it 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link </a:t>
            </a:r>
            <a:r>
              <a:rPr lang="ja-JP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</a:t>
            </a:r>
            <a:r>
              <a:rPr lang="ja-JP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to the wavelengths viewed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, and we have the wavelengths in terms of a know quantity.  Specifically:</a:t>
            </a:r>
            <a:endParaRPr lang="en-US" altLang="en-US" sz="2000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15"/>
          <p:cNvGrpSpPr>
            <a:grpSpLocks/>
          </p:cNvGrpSpPr>
          <p:nvPr/>
        </p:nvGrpSpPr>
        <p:grpSpPr bwMode="auto">
          <a:xfrm>
            <a:off x="2813847" y="2838036"/>
            <a:ext cx="7866062" cy="1676400"/>
            <a:chOff x="2895600" y="2743200"/>
            <a:chExt cx="4648200" cy="990600"/>
          </a:xfrm>
        </p:grpSpPr>
        <p:grpSp>
          <p:nvGrpSpPr>
            <p:cNvPr id="6" name="Group 115"/>
            <p:cNvGrpSpPr>
              <a:grpSpLocks/>
            </p:cNvGrpSpPr>
            <p:nvPr/>
          </p:nvGrpSpPr>
          <p:grpSpPr bwMode="auto">
            <a:xfrm>
              <a:off x="3200400" y="2743200"/>
              <a:ext cx="4343400" cy="990600"/>
              <a:chOff x="762000" y="5562600"/>
              <a:chExt cx="4343400" cy="990600"/>
            </a:xfrm>
          </p:grpSpPr>
          <p:pic>
            <p:nvPicPr>
              <p:cNvPr id="27" name="Picture 26" descr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62000" y="5715000"/>
                <a:ext cx="4038600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114"/>
              <p:cNvSpPr>
                <a:spLocks noChangeArrowheads="1"/>
              </p:cNvSpPr>
              <p:nvPr/>
            </p:nvSpPr>
            <p:spPr bwMode="auto">
              <a:xfrm>
                <a:off x="2133600" y="5562600"/>
                <a:ext cx="2971800" cy="990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60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p:grpSp>
        <p:grpSp>
          <p:nvGrpSpPr>
            <p:cNvPr id="7" name="Group 39"/>
            <p:cNvGrpSpPr>
              <a:grpSpLocks/>
            </p:cNvGrpSpPr>
            <p:nvPr/>
          </p:nvGrpSpPr>
          <p:grpSpPr bwMode="auto">
            <a:xfrm>
              <a:off x="2895600" y="3200400"/>
              <a:ext cx="305594" cy="305594"/>
              <a:chOff x="457200" y="5029200"/>
              <a:chExt cx="305594" cy="305594"/>
            </a:xfrm>
          </p:grpSpPr>
          <p:cxnSp>
            <p:nvCxnSpPr>
              <p:cNvPr id="18" name="Straight Connector 26"/>
              <p:cNvCxnSpPr>
                <a:cxnSpLocks noChangeShapeType="1"/>
              </p:cNvCxnSpPr>
              <p:nvPr/>
            </p:nvCxnSpPr>
            <p:spPr bwMode="auto">
              <a:xfrm>
                <a:off x="457200" y="5029200"/>
                <a:ext cx="304800" cy="15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28"/>
              <p:cNvCxnSpPr>
                <a:cxnSpLocks noChangeShapeType="1"/>
              </p:cNvCxnSpPr>
              <p:nvPr/>
            </p:nvCxnSpPr>
            <p:spPr bwMode="auto">
              <a:xfrm rot="5400000">
                <a:off x="609600" y="5181600"/>
                <a:ext cx="304800" cy="15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31"/>
              <p:cNvCxnSpPr>
                <a:cxnSpLocks noChangeShapeType="1"/>
              </p:cNvCxnSpPr>
              <p:nvPr/>
            </p:nvCxnSpPr>
            <p:spPr bwMode="auto">
              <a:xfrm rot="5400000">
                <a:off x="4572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33"/>
              <p:cNvCxnSpPr>
                <a:cxnSpLocks noChangeShapeType="1"/>
              </p:cNvCxnSpPr>
              <p:nvPr/>
            </p:nvCxnSpPr>
            <p:spPr bwMode="auto">
              <a:xfrm rot="5400000">
                <a:off x="5334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34"/>
              <p:cNvCxnSpPr>
                <a:cxnSpLocks noChangeShapeType="1"/>
              </p:cNvCxnSpPr>
              <p:nvPr/>
            </p:nvCxnSpPr>
            <p:spPr bwMode="auto">
              <a:xfrm rot="5400000">
                <a:off x="6096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35"/>
              <p:cNvCxnSpPr>
                <a:cxnSpLocks noChangeShapeType="1"/>
              </p:cNvCxnSpPr>
              <p:nvPr/>
            </p:nvCxnSpPr>
            <p:spPr bwMode="auto">
              <a:xfrm rot="5400000">
                <a:off x="6858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36"/>
              <p:cNvCxnSpPr>
                <a:cxnSpLocks noChangeShapeType="1"/>
              </p:cNvCxnSpPr>
              <p:nvPr/>
            </p:nvCxnSpPr>
            <p:spPr bwMode="auto">
              <a:xfrm rot="5400000">
                <a:off x="685800" y="51054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37"/>
              <p:cNvCxnSpPr>
                <a:cxnSpLocks noChangeShapeType="1"/>
              </p:cNvCxnSpPr>
              <p:nvPr/>
            </p:nvCxnSpPr>
            <p:spPr bwMode="auto">
              <a:xfrm rot="5400000">
                <a:off x="685800" y="51816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685800" y="52578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" name="Group 40"/>
            <p:cNvGrpSpPr>
              <a:grpSpLocks/>
            </p:cNvGrpSpPr>
            <p:nvPr/>
          </p:nvGrpSpPr>
          <p:grpSpPr bwMode="auto">
            <a:xfrm flipH="1">
              <a:off x="4571206" y="3200400"/>
              <a:ext cx="305594" cy="305594"/>
              <a:chOff x="457200" y="5029200"/>
              <a:chExt cx="305594" cy="305594"/>
            </a:xfrm>
          </p:grpSpPr>
          <p:cxnSp>
            <p:nvCxnSpPr>
              <p:cNvPr id="9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457200" y="5029200"/>
                <a:ext cx="304800" cy="15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Straight Connector 42"/>
              <p:cNvCxnSpPr>
                <a:cxnSpLocks noChangeShapeType="1"/>
              </p:cNvCxnSpPr>
              <p:nvPr/>
            </p:nvCxnSpPr>
            <p:spPr bwMode="auto">
              <a:xfrm rot="5400000">
                <a:off x="609600" y="5181600"/>
                <a:ext cx="304800" cy="15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Straight Connector 43"/>
              <p:cNvCxnSpPr>
                <a:cxnSpLocks noChangeShapeType="1"/>
              </p:cNvCxnSpPr>
              <p:nvPr/>
            </p:nvCxnSpPr>
            <p:spPr bwMode="auto">
              <a:xfrm rot="5400000">
                <a:off x="4572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Straight Connector 44"/>
              <p:cNvCxnSpPr>
                <a:cxnSpLocks noChangeShapeType="1"/>
              </p:cNvCxnSpPr>
              <p:nvPr/>
            </p:nvCxnSpPr>
            <p:spPr bwMode="auto">
              <a:xfrm rot="5400000">
                <a:off x="5334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Straight Connector 45"/>
              <p:cNvCxnSpPr>
                <a:cxnSpLocks noChangeShapeType="1"/>
              </p:cNvCxnSpPr>
              <p:nvPr/>
            </p:nvCxnSpPr>
            <p:spPr bwMode="auto">
              <a:xfrm rot="5400000">
                <a:off x="6096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Straight Connector 46"/>
              <p:cNvCxnSpPr>
                <a:cxnSpLocks noChangeShapeType="1"/>
              </p:cNvCxnSpPr>
              <p:nvPr/>
            </p:nvCxnSpPr>
            <p:spPr bwMode="auto">
              <a:xfrm rot="5400000">
                <a:off x="685800" y="50292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Straight Connector 47"/>
              <p:cNvCxnSpPr>
                <a:cxnSpLocks noChangeShapeType="1"/>
              </p:cNvCxnSpPr>
              <p:nvPr/>
            </p:nvCxnSpPr>
            <p:spPr bwMode="auto">
              <a:xfrm rot="5400000">
                <a:off x="685800" y="51054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48"/>
              <p:cNvCxnSpPr>
                <a:cxnSpLocks noChangeShapeType="1"/>
              </p:cNvCxnSpPr>
              <p:nvPr/>
            </p:nvCxnSpPr>
            <p:spPr bwMode="auto">
              <a:xfrm rot="5400000">
                <a:off x="685800" y="51816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49"/>
              <p:cNvCxnSpPr>
                <a:cxnSpLocks noChangeShapeType="1"/>
              </p:cNvCxnSpPr>
              <p:nvPr/>
            </p:nvCxnSpPr>
            <p:spPr bwMode="auto">
              <a:xfrm rot="5400000">
                <a:off x="685800" y="5257800"/>
                <a:ext cx="76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638271" y="1750982"/>
            <a:ext cx="82324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Apple Chancery" panose="03020702040506060504" pitchFamily="66" charset="-79"/>
                <a:ea typeface="Palatino Linotype" charset="0"/>
                <a:cs typeface="Apple Chancery" panose="03020702040506060504" pitchFamily="66" charset="-79"/>
              </a:rPr>
              <a:t>a.)  For the </a:t>
            </a:r>
            <a:r>
              <a:rPr lang="en-US" altLang="en-US" sz="2000" dirty="0">
                <a:solidFill>
                  <a:srgbClr val="2036BD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first situation</a:t>
            </a:r>
            <a:r>
              <a:rPr lang="en-US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:  We know 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L,</a:t>
            </a:r>
            <a:r>
              <a:rPr lang="ja-JP" altLang="en-US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so the question is, </a:t>
            </a:r>
            <a:r>
              <a:rPr lang="ja-JP" alt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How many wavelengths are in </a:t>
            </a:r>
            <a:r>
              <a:rPr lang="ja-JP" alt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“</a:t>
            </a:r>
            <a:r>
              <a:rPr lang="en-US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L?</a:t>
            </a:r>
            <a:r>
              <a:rPr lang="ja-JP" altLang="en-US" sz="2000" i="1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”</a:t>
            </a:r>
            <a:r>
              <a:rPr lang="en-US" altLang="ja-JP" sz="2000" i="1" dirty="0">
                <a:latin typeface="Times New Roman" panose="02020603050405020304" pitchFamily="18" charset="0"/>
                <a:ea typeface="Palatino Linotype" charset="0"/>
                <a:cs typeface="Times New Roman" panose="02020603050405020304" pitchFamily="18" charset="0"/>
              </a:rPr>
              <a:t>  </a:t>
            </a:r>
            <a:endParaRPr lang="en-US" altLang="en-US" sz="2000" i="1" dirty="0"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119"/>
          <p:cNvCxnSpPr>
            <a:cxnSpLocks noChangeShapeType="1"/>
          </p:cNvCxnSpPr>
          <p:nvPr/>
        </p:nvCxnSpPr>
        <p:spPr bwMode="auto">
          <a:xfrm rot="5400000" flipH="1" flipV="1">
            <a:off x="3021810" y="2952336"/>
            <a:ext cx="6858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120"/>
          <p:cNvCxnSpPr>
            <a:cxnSpLocks noChangeShapeType="1"/>
          </p:cNvCxnSpPr>
          <p:nvPr/>
        </p:nvCxnSpPr>
        <p:spPr bwMode="auto">
          <a:xfrm rot="5400000" flipH="1" flipV="1">
            <a:off x="5308603" y="2951542"/>
            <a:ext cx="685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122"/>
          <p:cNvCxnSpPr>
            <a:cxnSpLocks noChangeShapeType="1"/>
          </p:cNvCxnSpPr>
          <p:nvPr/>
        </p:nvCxnSpPr>
        <p:spPr bwMode="auto">
          <a:xfrm>
            <a:off x="3364709" y="2838036"/>
            <a:ext cx="22860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3" name="Group 126"/>
          <p:cNvGrpSpPr>
            <a:grpSpLocks/>
          </p:cNvGrpSpPr>
          <p:nvPr/>
        </p:nvGrpSpPr>
        <p:grpSpPr bwMode="auto">
          <a:xfrm>
            <a:off x="4355309" y="2609437"/>
            <a:ext cx="381000" cy="338554"/>
            <a:chOff x="228600" y="3048000"/>
            <a:chExt cx="381000" cy="338045"/>
          </a:xfrm>
        </p:grpSpPr>
        <p:sp>
          <p:nvSpPr>
            <p:cNvPr id="34" name="Rectangle 124"/>
            <p:cNvSpPr>
              <a:spLocks noChangeArrowheads="1"/>
            </p:cNvSpPr>
            <p:nvPr/>
          </p:nvSpPr>
          <p:spPr bwMode="auto">
            <a:xfrm>
              <a:off x="228600" y="30480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60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35" name="TextBox 125"/>
            <p:cNvSpPr txBox="1">
              <a:spLocks noChangeArrowheads="1"/>
            </p:cNvSpPr>
            <p:nvPr/>
          </p:nvSpPr>
          <p:spPr bwMode="auto">
            <a:xfrm>
              <a:off x="228600" y="3048000"/>
              <a:ext cx="309700" cy="338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>
                  <a:latin typeface="Palatino Linotype" charset="0"/>
                  <a:ea typeface="Palatino Linotype" charset="0"/>
                  <a:cs typeface="Palatino Linotype" charset="0"/>
                </a:rPr>
                <a:t>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3"/>
              <p:cNvSpPr txBox="1">
                <a:spLocks noChangeArrowheads="1"/>
              </p:cNvSpPr>
              <p:nvPr/>
            </p:nvSpPr>
            <p:spPr bwMode="auto">
              <a:xfrm>
                <a:off x="402771" y="4420808"/>
                <a:ext cx="8610600" cy="711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2000" dirty="0">
                    <a:solidFill>
                      <a:srgbClr val="FF0000"/>
                    </a:solidFill>
                    <a:latin typeface="Apple Chancery" panose="03020702040506060504" pitchFamily="66" charset="-79"/>
                    <a:ea typeface="Palatino Linotype" charset="0"/>
                    <a:cs typeface="Apple Chancery" panose="03020702040506060504" pitchFamily="66" charset="-79"/>
                  </a:rPr>
                  <a:t>Looking at the wave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000" dirty="0">
                    <a:solidFill>
                      <a:srgbClr val="2036BD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we can see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that there are </a:t>
                </a:r>
                <a:r>
                  <a:rPr lang="en-US" altLang="en-US" sz="2000" dirty="0">
                    <a:solidFill>
                      <a:srgbClr val="2036BD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two quarter-wavelengths (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2000" b="0" i="1" dirty="0" smtClean="0">
                            <a:solidFill>
                              <a:srgbClr val="2036BD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altLang="en-US" sz="2000" b="0" i="1" dirty="0" smtClean="0">
                            <a:solidFill>
                              <a:srgbClr val="2036BD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num>
                      <m:den>
                        <m:r>
                          <a:rPr lang="en-US" altLang="en-US" sz="2000" b="0" i="1" dirty="0" smtClean="0">
                            <a:solidFill>
                              <a:srgbClr val="2036BD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2000" dirty="0">
                    <a:solidFill>
                      <a:srgbClr val="2036BD"/>
                    </a:solidFill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) in L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(sounds obscure—you</a:t>
                </a:r>
                <a:r>
                  <a:rPr lang="ja-JP" altLang="en-US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’</a:t>
                </a:r>
                <a:r>
                  <a:rPr lang="en-US" altLang="ja-JP" sz="2000" dirty="0" err="1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ll</a:t>
                </a:r>
                <a:r>
                  <a:rPr lang="en-US" altLang="ja-JP" sz="2000" dirty="0">
                    <a:latin typeface="Times New Roman" panose="02020603050405020304" pitchFamily="18" charset="0"/>
                    <a:ea typeface="Palatino Linotype" charset="0"/>
                    <a:cs typeface="Times New Roman" panose="02020603050405020304" pitchFamily="18" charset="0"/>
                  </a:rPr>
                  <a:t> get used to it).  That is, we can write: </a:t>
                </a:r>
                <a:endParaRPr lang="en-US" altLang="en-US" sz="2000" dirty="0">
                  <a:latin typeface="Times New Roman" panose="02020603050405020304" pitchFamily="18" charset="0"/>
                  <a:ea typeface="Palatino Linotype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771" y="4420808"/>
                <a:ext cx="8610600" cy="711733"/>
              </a:xfrm>
              <a:prstGeom prst="rect">
                <a:avLst/>
              </a:prstGeom>
              <a:blipFill>
                <a:blip r:embed="rId4"/>
                <a:stretch>
                  <a:fillRect l="-736" t="-68421" b="-543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3761687" y="5351883"/>
          <a:ext cx="1558925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5" imgW="952500" imgH="508000" progId="Equation.DSMT4">
                  <p:embed/>
                </p:oleObj>
              </mc:Choice>
              <mc:Fallback>
                <p:oleObj name="Equation" r:id="rId5" imgW="952500" imgH="508000" progId="Equation.DSMT4">
                  <p:embed/>
                  <p:pic>
                    <p:nvPicPr>
                      <p:cNvPr id="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1687" y="5351883"/>
                        <a:ext cx="1558925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8F913BD-79AB-A847-B722-E04B9C7757E2}"/>
              </a:ext>
            </a:extLst>
          </p:cNvPr>
          <p:cNvSpPr txBox="1"/>
          <p:nvPr/>
        </p:nvSpPr>
        <p:spPr>
          <a:xfrm>
            <a:off x="8687130" y="6374825"/>
            <a:ext cx="453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9.)</a:t>
            </a:r>
          </a:p>
        </p:txBody>
      </p:sp>
    </p:spTree>
    <p:extLst>
      <p:ext uri="{BB962C8B-B14F-4D97-AF65-F5344CB8AC3E}">
        <p14:creationId xmlns:p14="http://schemas.microsoft.com/office/powerpoint/2010/main" val="1176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34401</TotalTime>
  <Words>2770</Words>
  <Application>Microsoft Macintosh PowerPoint</Application>
  <PresentationFormat>On-screen Show (4:3)</PresentationFormat>
  <Paragraphs>171</Paragraphs>
  <Slides>32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Apple Chancery</vt:lpstr>
      <vt:lpstr>Arial</vt:lpstr>
      <vt:lpstr>Calibri</vt:lpstr>
      <vt:lpstr>Cambria Math</vt:lpstr>
      <vt:lpstr>Palatino Linotype</vt:lpstr>
      <vt:lpstr>Times New Roman</vt:lpstr>
      <vt:lpstr>Office Theme</vt:lpstr>
      <vt:lpstr>Equation</vt:lpstr>
      <vt:lpstr>General announcements</vt:lpstr>
      <vt:lpstr>A cool example of a Wave – Mt Tavurvur Volcano</vt:lpstr>
      <vt:lpstr>Wave velocity</vt:lpstr>
      <vt:lpstr>What happens when waves interact?</vt:lpstr>
      <vt:lpstr>How about when waves hit a boundary?</vt:lpstr>
      <vt:lpstr>Standing waves</vt:lpstr>
      <vt:lpstr>How do standing waves work?</vt:lpstr>
      <vt:lpstr>PowerPoint Presentation</vt:lpstr>
      <vt:lpstr>PowerPoint Presentation</vt:lpstr>
      <vt:lpstr>PowerPoint Presentation</vt:lpstr>
      <vt:lpstr>PowerPoint Presentation</vt:lpstr>
      <vt:lpstr>Standing wave behavior</vt:lpstr>
      <vt:lpstr>Pipe closed at one end</vt:lpstr>
      <vt:lpstr>Pipe closed at one end</vt:lpstr>
      <vt:lpstr>Pipe closed at one end</vt:lpstr>
      <vt:lpstr>PowerPoint Presentation</vt:lpstr>
      <vt:lpstr>PowerPoint Presentation</vt:lpstr>
      <vt:lpstr>PowerPoint Presentation</vt:lpstr>
      <vt:lpstr>Pipe open at both ends</vt:lpstr>
      <vt:lpstr>PowerPoint Presentation</vt:lpstr>
      <vt:lpstr>PowerPoint Presentation</vt:lpstr>
      <vt:lpstr>Pipes and strings</vt:lpstr>
      <vt:lpstr>What’s really going on…</vt:lpstr>
      <vt:lpstr>Practice problem #1</vt:lpstr>
      <vt:lpstr>Solution – problem #1</vt:lpstr>
      <vt:lpstr>PowerPoint Presentation</vt:lpstr>
      <vt:lpstr>Problem #2</vt:lpstr>
      <vt:lpstr>Solution – problem #2</vt:lpstr>
      <vt:lpstr>Solution – problem #2</vt:lpstr>
      <vt:lpstr>Problem #3</vt:lpstr>
      <vt:lpstr>Solution – problem #3</vt:lpstr>
      <vt:lpstr>PowerPoint Presentation</vt:lpstr>
    </vt:vector>
  </TitlesOfParts>
  <Company>Polytechnic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Fletcher</dc:creator>
  <cp:lastModifiedBy>Microsoft Office User</cp:lastModifiedBy>
  <cp:revision>720</cp:revision>
  <cp:lastPrinted>2021-01-03T01:46:05Z</cp:lastPrinted>
  <dcterms:created xsi:type="dcterms:W3CDTF">2017-08-16T17:34:12Z</dcterms:created>
  <dcterms:modified xsi:type="dcterms:W3CDTF">2021-01-28T16:31:49Z</dcterms:modified>
</cp:coreProperties>
</file>